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6" r:id="rId2"/>
    <p:sldId id="257" r:id="rId3"/>
    <p:sldId id="258" r:id="rId4"/>
    <p:sldId id="259" r:id="rId5"/>
    <p:sldId id="260" r:id="rId6"/>
    <p:sldId id="263" r:id="rId7"/>
    <p:sldId id="264" r:id="rId8"/>
    <p:sldId id="265" r:id="rId9"/>
    <p:sldId id="267" r:id="rId10"/>
    <p:sldId id="268" r:id="rId11"/>
    <p:sldId id="269" r:id="rId12"/>
    <p:sldId id="270" r:id="rId13"/>
    <p:sldId id="271" r:id="rId14"/>
    <p:sldId id="272" r:id="rId15"/>
    <p:sldId id="273" r:id="rId16"/>
    <p:sldId id="274" r:id="rId17"/>
    <p:sldId id="275" r:id="rId18"/>
    <p:sldId id="276" r:id="rId19"/>
    <p:sldId id="2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E56B"/>
    <a:srgbClr val="FFF4BB"/>
    <a:srgbClr val="696969"/>
    <a:srgbClr val="8D8D8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672C781-6157-6F4B-8FD7-9D3F1DCBB5BA}" v="2285" dt="2022-04-11T21:17:38.390"/>
    <p1510:client id="{CB4243BD-BA62-694C-9DA2-4B192513A747}" v="1687" dt="2022-04-11T21:08:00.9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03"/>
    <p:restoredTop sz="96197"/>
  </p:normalViewPr>
  <p:slideViewPr>
    <p:cSldViewPr snapToGrid="0" snapToObjects="1">
      <p:cViewPr varScale="1">
        <p:scale>
          <a:sx n="155" d="100"/>
          <a:sy n="155" d="100"/>
        </p:scale>
        <p:origin x="8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46C9E5-0D58-6041-ABF2-3508B0D152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E791F2-C98C-BB4D-9946-E02C17D865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BB9B00-B783-0D4C-B5C3-2404BE7BEBD3}"/>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6A122671-3D0B-DE4C-9A44-4CCEACBA57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0554DD-DF62-E44B-AA65-A70BF10DADA1}"/>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2031366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99F80-0E00-1B43-A848-489486027D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C0B53E-90FE-3240-A3AC-808A2A1911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8A81EA-3679-2A43-9121-77B7B570F5E6}"/>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D3BC69BB-5515-6C4C-8425-F9E5ED3C1F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5E750C-2764-F242-96BC-E998C2D8D627}"/>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1660091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D881B3-B134-C747-A21B-EB2A72A4A4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641B1A-E59E-9D45-8869-322777560B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B761E3-337F-8B4B-B7E9-DEF5C411B01D}"/>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556AEBE8-490A-AD45-BB8A-6965DE1E3A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6C14A2-8720-3249-9666-070CFE43E094}"/>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62033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F1061-2117-F245-86FC-75B94A182E4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D47418-0EAF-CC4D-BA0F-DE40244D8D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2D6E29-8689-5742-89C4-AF18601FE456}"/>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4BA541FF-423B-664C-B317-7608DFA1BC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F890D-02B7-C049-939A-F8FC29B5C31B}"/>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2171194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B8C59-10C7-664A-8E8B-C60D33D998B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3CBFD06-9CD7-4448-B9E7-99C7EC4B87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2036688-0489-3C49-B98C-11C36CC0279E}"/>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50D9E54A-5576-8D4B-B5CD-066EBD6342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60AD98-EF75-DC43-9F86-0B8C45E40205}"/>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3759924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46B86-8CB1-7C43-988B-B15A910220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E95112-9450-C54E-8D6E-244274B8D37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B877B4A-D6E3-614A-AC82-207B142DE4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414AA1-8BC8-974B-95E1-B916D8575E3C}"/>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6" name="Footer Placeholder 5">
            <a:extLst>
              <a:ext uri="{FF2B5EF4-FFF2-40B4-BE49-F238E27FC236}">
                <a16:creationId xmlns:a16="http://schemas.microsoft.com/office/drawing/2014/main" id="{E0FDC2A2-9F62-A148-B97A-C9F18A0EB5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F5A5E5-300C-514F-B28E-E88D19EAF59F}"/>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2931732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F840E-A419-904D-B5FD-DD195813AE5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61CB84-0A9B-2940-A680-87696074D3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99DD473-4345-FE42-B994-78D2F719E4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BF4C46-951D-9E4A-A486-784F7072BC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3488F28-25D1-4942-9F35-86B3697112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482DF5-3AD8-3447-9DBF-724BB6D6BA70}"/>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8" name="Footer Placeholder 7">
            <a:extLst>
              <a:ext uri="{FF2B5EF4-FFF2-40B4-BE49-F238E27FC236}">
                <a16:creationId xmlns:a16="http://schemas.microsoft.com/office/drawing/2014/main" id="{928E863B-37C8-984B-94FE-3E0A84532A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7AC331-620B-0C4E-9EAE-6A64499A5189}"/>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521525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25D9C-A652-D24C-8BA9-3A69739A4EB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0378B1-6320-DD4B-B90C-129D13DD3D6D}"/>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4" name="Footer Placeholder 3">
            <a:extLst>
              <a:ext uri="{FF2B5EF4-FFF2-40B4-BE49-F238E27FC236}">
                <a16:creationId xmlns:a16="http://schemas.microsoft.com/office/drawing/2014/main" id="{120CC271-0E8B-9B4D-A945-6966C2F5D2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B8237C-E9AD-0D4A-819C-66BFFEF25B7C}"/>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36111261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EB1417-EC22-3547-9B57-B85293405558}"/>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3" name="Footer Placeholder 2">
            <a:extLst>
              <a:ext uri="{FF2B5EF4-FFF2-40B4-BE49-F238E27FC236}">
                <a16:creationId xmlns:a16="http://schemas.microsoft.com/office/drawing/2014/main" id="{FBA23CD5-1109-F649-938C-E6C232440B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5ECD92B-C175-274C-9E3C-684C8D709DD1}"/>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24415562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540F-E31F-1448-ABBD-351A65AF24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734C814-8F24-8D42-B515-B14D2E5A83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FD9416-E513-A245-8E54-E65689594F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430BB7-D645-0B4F-A936-83472860B101}"/>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6" name="Footer Placeholder 5">
            <a:extLst>
              <a:ext uri="{FF2B5EF4-FFF2-40B4-BE49-F238E27FC236}">
                <a16:creationId xmlns:a16="http://schemas.microsoft.com/office/drawing/2014/main" id="{0970266C-C6B6-9B4E-8F7C-AA9C6697BC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4641E2-48F9-5C4A-96DD-C63EFAE7AC7E}"/>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3307505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10C66-9FF8-8842-816A-BAB2724C8A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64D5057-1650-B748-AEFD-A939531961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3FF1F1-AFF4-814C-8971-B86D32B7B2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DE6452-0335-3E43-A74C-5681E9E11A04}"/>
              </a:ext>
            </a:extLst>
          </p:cNvPr>
          <p:cNvSpPr>
            <a:spLocks noGrp="1"/>
          </p:cNvSpPr>
          <p:nvPr>
            <p:ph type="dt" sz="half" idx="10"/>
          </p:nvPr>
        </p:nvSpPr>
        <p:spPr/>
        <p:txBody>
          <a:bodyPr/>
          <a:lstStyle/>
          <a:p>
            <a:fld id="{70D65C85-C6A2-BC40-8E15-D06F3E8852C8}" type="datetimeFigureOut">
              <a:rPr lang="en-US" smtClean="0"/>
              <a:t>4/11/22</a:t>
            </a:fld>
            <a:endParaRPr lang="en-US"/>
          </a:p>
        </p:txBody>
      </p:sp>
      <p:sp>
        <p:nvSpPr>
          <p:cNvPr id="6" name="Footer Placeholder 5">
            <a:extLst>
              <a:ext uri="{FF2B5EF4-FFF2-40B4-BE49-F238E27FC236}">
                <a16:creationId xmlns:a16="http://schemas.microsoft.com/office/drawing/2014/main" id="{E5C3EA7A-37FE-B24F-B50E-8E8137130B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580102-480B-E941-AE39-14C6338520A3}"/>
              </a:ext>
            </a:extLst>
          </p:cNvPr>
          <p:cNvSpPr>
            <a:spLocks noGrp="1"/>
          </p:cNvSpPr>
          <p:nvPr>
            <p:ph type="sldNum" sz="quarter" idx="12"/>
          </p:nvPr>
        </p:nvSpPr>
        <p:spPr/>
        <p:txBody>
          <a:bodyPr/>
          <a:lstStyle/>
          <a:p>
            <a:fld id="{84BE6703-AA96-0C4C-9AEF-2D68DA0CBEC7}" type="slidenum">
              <a:rPr lang="en-US" smtClean="0"/>
              <a:t>‹#›</a:t>
            </a:fld>
            <a:endParaRPr lang="en-US"/>
          </a:p>
        </p:txBody>
      </p:sp>
    </p:spTree>
    <p:extLst>
      <p:ext uri="{BB962C8B-B14F-4D97-AF65-F5344CB8AC3E}">
        <p14:creationId xmlns:p14="http://schemas.microsoft.com/office/powerpoint/2010/main" val="3633328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D41115D-69C6-654F-BE81-4A77275B0DE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9FC10A9-51E5-A440-9925-BC602E6CC5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AAAE36-0EB7-0D41-B0F2-DC7EF80FECF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D65C85-C6A2-BC40-8E15-D06F3E8852C8}" type="datetimeFigureOut">
              <a:rPr lang="en-US" smtClean="0"/>
              <a:t>4/11/22</a:t>
            </a:fld>
            <a:endParaRPr lang="en-US"/>
          </a:p>
        </p:txBody>
      </p:sp>
      <p:sp>
        <p:nvSpPr>
          <p:cNvPr id="5" name="Footer Placeholder 4">
            <a:extLst>
              <a:ext uri="{FF2B5EF4-FFF2-40B4-BE49-F238E27FC236}">
                <a16:creationId xmlns:a16="http://schemas.microsoft.com/office/drawing/2014/main" id="{B90A819E-8F8D-4340-89FC-A625518A6E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CFCE7F-93F7-FA4F-9BDD-61811A6BEA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BE6703-AA96-0C4C-9AEF-2D68DA0CBEC7}" type="slidenum">
              <a:rPr lang="en-US" smtClean="0"/>
              <a:t>‹#›</a:t>
            </a:fld>
            <a:endParaRPr lang="en-US"/>
          </a:p>
        </p:txBody>
      </p:sp>
    </p:spTree>
    <p:extLst>
      <p:ext uri="{BB962C8B-B14F-4D97-AF65-F5344CB8AC3E}">
        <p14:creationId xmlns:p14="http://schemas.microsoft.com/office/powerpoint/2010/main" val="25874054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ov"/><Relationship Id="rId1" Type="http://schemas.microsoft.com/office/2007/relationships/media" Target="../media/media2.mov"/><Relationship Id="rId6" Type="http://schemas.microsoft.com/office/2007/relationships/hdphoto" Target="../media/hdphoto10.wdp"/><Relationship Id="rId5" Type="http://schemas.openxmlformats.org/officeDocument/2006/relationships/image" Target="../media/image2.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1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png"/><Relationship Id="rId1" Type="http://schemas.openxmlformats.org/officeDocument/2006/relationships/slideLayout" Target="../slideLayouts/slideLayout1.xml"/><Relationship Id="rId4" Type="http://schemas.microsoft.com/office/2007/relationships/hdphoto" Target="../media/hdphoto12.wdp"/></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6.png"/><Relationship Id="rId1" Type="http://schemas.openxmlformats.org/officeDocument/2006/relationships/slideLayout" Target="../slideLayouts/slideLayout1.xml"/><Relationship Id="rId4" Type="http://schemas.microsoft.com/office/2007/relationships/hdphoto" Target="../media/hdphoto13.wdp"/></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ov"/><Relationship Id="rId1" Type="http://schemas.microsoft.com/office/2007/relationships/media" Target="../media/media3.mov"/><Relationship Id="rId6" Type="http://schemas.microsoft.com/office/2007/relationships/hdphoto" Target="../media/hdphoto14.wdp"/><Relationship Id="rId5" Type="http://schemas.openxmlformats.org/officeDocument/2006/relationships/image" Target="../media/image2.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microsoft.com/office/2007/relationships/hdphoto" Target="../media/hdphoto15.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16.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4" Type="http://schemas.microsoft.com/office/2007/relationships/hdphoto" Target="../media/hdphoto17.wdp"/></Relationships>
</file>

<file path=ppt/slides/_rels/slide19.xml.rels><?xml version="1.0" encoding="UTF-8" standalone="yes"?>
<Relationships xmlns="http://schemas.openxmlformats.org/package/2006/relationships"><Relationship Id="rId3" Type="http://schemas.microsoft.com/office/2007/relationships/hdphoto" Target="../media/hdphoto17.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1.xml"/><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 Id="rId5" Type="http://schemas.microsoft.com/office/2007/relationships/hdphoto" Target="../media/hdphoto5.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ov"/><Relationship Id="rId1" Type="http://schemas.microsoft.com/office/2007/relationships/media" Target="../media/media1.mov"/><Relationship Id="rId6" Type="http://schemas.microsoft.com/office/2007/relationships/hdphoto" Target="../media/hdphoto6.wdp"/><Relationship Id="rId5" Type="http://schemas.openxmlformats.org/officeDocument/2006/relationships/image" Target="../media/image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microsoft.com/office/2007/relationships/hdphoto" Target="../media/hdphoto7.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1.xml"/><Relationship Id="rId4" Type="http://schemas.microsoft.com/office/2007/relationships/hdphoto" Target="../media/hdphoto8.wdp"/></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1.xml"/><Relationship Id="rId4" Type="http://schemas.microsoft.com/office/2007/relationships/hdphoto" Target="../media/hdphoto9.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2" name="Rectangle 191">
            <a:extLst>
              <a:ext uri="{FF2B5EF4-FFF2-40B4-BE49-F238E27FC236}">
                <a16:creationId xmlns:a16="http://schemas.microsoft.com/office/drawing/2014/main" id="{7F7D7B8D-EF99-4CA1-AB1E-4C0C04740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2917370"/>
            <a:ext cx="12191999" cy="394062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E22F96-F07D-9C48-BE80-6594A9860B62}"/>
              </a:ext>
            </a:extLst>
          </p:cNvPr>
          <p:cNvSpPr>
            <a:spLocks noGrp="1"/>
          </p:cNvSpPr>
          <p:nvPr>
            <p:ph type="ctrTitle"/>
          </p:nvPr>
        </p:nvSpPr>
        <p:spPr>
          <a:xfrm>
            <a:off x="1" y="4173186"/>
            <a:ext cx="12191999" cy="1667488"/>
          </a:xfrm>
          <a:noFill/>
        </p:spPr>
        <p:txBody>
          <a:bodyPr vert="horz" lIns="91440" tIns="45720" rIns="91440" bIns="45720" rtlCol="0">
            <a:noAutofit/>
          </a:bodyPr>
          <a:lstStyle/>
          <a:p>
            <a:r>
              <a:rPr lang="en-US" sz="5400" kern="1200">
                <a:solidFill>
                  <a:schemeClr val="bg1"/>
                </a:solidFill>
                <a:latin typeface="Century Schoolbook" panose="02040604050505020304" pitchFamily="18" charset="0"/>
              </a:rPr>
              <a:t>L-39ZA TOLD Calculator Instructions</a:t>
            </a:r>
          </a:p>
        </p:txBody>
      </p:sp>
      <p:pic>
        <p:nvPicPr>
          <p:cNvPr id="2052" name="Picture 4" descr="Tweets with replies by Crystal Group (@CrystalGroup) / Twitter">
            <a:extLst>
              <a:ext uri="{FF2B5EF4-FFF2-40B4-BE49-F238E27FC236}">
                <a16:creationId xmlns:a16="http://schemas.microsoft.com/office/drawing/2014/main" id="{684D9719-5464-A749-A6C5-555052CA452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31669" b="14835"/>
          <a:stretch/>
        </p:blipFill>
        <p:spPr bwMode="auto">
          <a:xfrm>
            <a:off x="20" y="1"/>
            <a:ext cx="12191979" cy="4239482"/>
          </a:xfrm>
          <a:prstGeom prst="rect">
            <a:avLst/>
          </a:prstGeom>
          <a:noFill/>
          <a:extLst>
            <a:ext uri="{909E8E84-426E-40DD-AFC4-6F175D3DCCD1}">
              <a14:hiddenFill xmlns:a14="http://schemas.microsoft.com/office/drawing/2010/main">
                <a:solidFill>
                  <a:srgbClr val="FFFFFF"/>
                </a:solidFill>
              </a14:hiddenFill>
            </a:ext>
          </a:extLst>
        </p:spPr>
      </p:pic>
      <p:sp>
        <p:nvSpPr>
          <p:cNvPr id="27" name="footer placeholder">
            <a:extLst>
              <a:ext uri="{FF2B5EF4-FFF2-40B4-BE49-F238E27FC236}">
                <a16:creationId xmlns:a16="http://schemas.microsoft.com/office/drawing/2014/main" id="{0DD2C6A2-52D4-6F42-81E1-B3EAB4E1BFE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pic>
        <p:nvPicPr>
          <p:cNvPr id="28" name="Picture 2" descr="Operator Performance Laboratory (OPL) | Afwerx Challenge Virtual Tradeshow">
            <a:extLst>
              <a:ext uri="{FF2B5EF4-FFF2-40B4-BE49-F238E27FC236}">
                <a16:creationId xmlns:a16="http://schemas.microsoft.com/office/drawing/2014/main" id="{777EAFE6-4195-B549-AF16-BBB09CDEAA8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147426" y="5906991"/>
            <a:ext cx="984250" cy="951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364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ooter placeholder">
            <a:extLst>
              <a:ext uri="{FF2B5EF4-FFF2-40B4-BE49-F238E27FC236}">
                <a16:creationId xmlns:a16="http://schemas.microsoft.com/office/drawing/2014/main" id="{DB09F592-C739-F443-8856-4BA3C7694B63}"/>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pic>
        <p:nvPicPr>
          <p:cNvPr id="3" name="Screen Recording 2022-04-11 at 3.27.49 PM.mov" descr="Screen Recording 2022-04-11 at 3.27.49 PM.mov">
            <a:hlinkClick r:id="" action="ppaction://media"/>
            <a:extLst>
              <a:ext uri="{FF2B5EF4-FFF2-40B4-BE49-F238E27FC236}">
                <a16:creationId xmlns:a16="http://schemas.microsoft.com/office/drawing/2014/main" id="{01A202D0-A5F0-A04A-B3C4-F9D9AD7F90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50762" y="1287886"/>
            <a:ext cx="7890476" cy="4282227"/>
          </a:xfrm>
          <a:prstGeom prst="rect">
            <a:avLst/>
          </a:prstGeom>
        </p:spPr>
      </p:pic>
      <p:sp>
        <p:nvSpPr>
          <p:cNvPr id="9" name="title">
            <a:extLst>
              <a:ext uri="{FF2B5EF4-FFF2-40B4-BE49-F238E27FC236}">
                <a16:creationId xmlns:a16="http://schemas.microsoft.com/office/drawing/2014/main" id="{739FAEB2-8268-E543-98A9-8D1937C30D4D}"/>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10" name="Picture 2" descr="Operator Performance Laboratory (OPL) | Afwerx Challenge Virtual Tradeshow">
            <a:extLst>
              <a:ext uri="{FF2B5EF4-FFF2-40B4-BE49-F238E27FC236}">
                <a16:creationId xmlns:a16="http://schemas.microsoft.com/office/drawing/2014/main" id="{92B12702-923D-DA41-9A1F-162937EF62FD}"/>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51766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4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benefit1">
            <a:extLst>
              <a:ext uri="{FF2B5EF4-FFF2-40B4-BE49-F238E27FC236}">
                <a16:creationId xmlns:a16="http://schemas.microsoft.com/office/drawing/2014/main" id="{9F603969-749B-3F46-9269-37149D9FDCCD}"/>
              </a:ext>
            </a:extLst>
          </p:cNvPr>
          <p:cNvSpPr/>
          <p:nvPr/>
        </p:nvSpPr>
        <p:spPr bwMode="auto">
          <a:xfrm>
            <a:off x="3790645" y="1295081"/>
            <a:ext cx="8390076" cy="944675"/>
          </a:xfrm>
          <a:custGeom>
            <a:avLst/>
            <a:gdLst>
              <a:gd name="connsiteX0" fmla="*/ 0 w 6168680"/>
              <a:gd name="connsiteY0" fmla="*/ 0 h 774713"/>
              <a:gd name="connsiteX1" fmla="*/ 6168680 w 6168680"/>
              <a:gd name="connsiteY1" fmla="*/ 0 h 774713"/>
              <a:gd name="connsiteX2" fmla="*/ 6168680 w 6168680"/>
              <a:gd name="connsiteY2" fmla="*/ 774713 h 774713"/>
              <a:gd name="connsiteX3" fmla="*/ 0 w 6168680"/>
              <a:gd name="connsiteY3" fmla="*/ 774713 h 774713"/>
              <a:gd name="connsiteX4" fmla="*/ 0 w 6168680"/>
              <a:gd name="connsiteY4" fmla="*/ 0 h 774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680" h="774713">
                <a:moveTo>
                  <a:pt x="0" y="0"/>
                </a:moveTo>
                <a:lnTo>
                  <a:pt x="6168680" y="0"/>
                </a:lnTo>
                <a:lnTo>
                  <a:pt x="6168680" y="774713"/>
                </a:lnTo>
                <a:lnTo>
                  <a:pt x="0" y="774713"/>
                </a:lnTo>
                <a:lnTo>
                  <a:pt x="0" y="0"/>
                </a:lnTo>
                <a:close/>
              </a:path>
            </a:pathLst>
          </a:custGeom>
          <a:solidFill>
            <a:schemeClr val="bg2">
              <a:lumMod val="25000"/>
            </a:schemeClr>
          </a:solidFill>
          <a:ln>
            <a:solidFill>
              <a:schemeClr val="bg1"/>
            </a:solidFill>
          </a:ln>
          <a:effectLst/>
        </p:spPr>
        <p:txBody>
          <a:bodyPr wrap="square" lIns="457200" tIns="0" rIns="457200" bIns="0" numCol="1" spcCol="72000" rtlCol="0" anchor="ctr">
            <a:noAutofit/>
          </a:bodyPr>
          <a:lstStyle/>
          <a:p>
            <a:pPr>
              <a:lnSpc>
                <a:spcPct val="110000"/>
              </a:lnSpc>
              <a:spcBef>
                <a:spcPct val="0"/>
              </a:spcBef>
              <a:buFont typeface="Wingdings" charset="0"/>
              <a:buNone/>
            </a:pPr>
            <a:r>
              <a:rPr lang="en-US" dirty="0">
                <a:solidFill>
                  <a:srgbClr val="696969"/>
                </a:solidFill>
                <a:latin typeface="Century Schoolbook" panose="02040604050505020304" pitchFamily="18" charset="0"/>
                <a:ea typeface="Arial Unicode MS" panose="020B0604020202020204" pitchFamily="34" charset="-128"/>
                <a:cs typeface="Arial Unicode MS" panose="020B0604020202020204" pitchFamily="34" charset="-128"/>
              </a:rPr>
              <a:t>Calculating performance parameters using automatic runway queries and pre-made profiles dramatically increases user experience.</a:t>
            </a:r>
          </a:p>
        </p:txBody>
      </p:sp>
      <p:sp>
        <p:nvSpPr>
          <p:cNvPr id="21" name="attention bar">
            <a:extLst>
              <a:ext uri="{FF2B5EF4-FFF2-40B4-BE49-F238E27FC236}">
                <a16:creationId xmlns:a16="http://schemas.microsoft.com/office/drawing/2014/main" id="{8C39283A-0631-DE41-8337-95FF3EE6BEFA}"/>
              </a:ext>
            </a:extLst>
          </p:cNvPr>
          <p:cNvSpPr/>
          <p:nvPr/>
        </p:nvSpPr>
        <p:spPr>
          <a:xfrm>
            <a:off x="3793862" y="1295080"/>
            <a:ext cx="86335" cy="944675"/>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3" name="footer placeholder">
            <a:extLst>
              <a:ext uri="{FF2B5EF4-FFF2-40B4-BE49-F238E27FC236}">
                <a16:creationId xmlns:a16="http://schemas.microsoft.com/office/drawing/2014/main" id="{F334FB42-474A-DA46-ACC5-4E1F80B51114}"/>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16" name="benefit1">
            <a:extLst>
              <a:ext uri="{FF2B5EF4-FFF2-40B4-BE49-F238E27FC236}">
                <a16:creationId xmlns:a16="http://schemas.microsoft.com/office/drawing/2014/main" id="{F4065ABE-884D-7B4E-9032-3603ED020800}"/>
              </a:ext>
            </a:extLst>
          </p:cNvPr>
          <p:cNvSpPr/>
          <p:nvPr/>
        </p:nvSpPr>
        <p:spPr bwMode="auto">
          <a:xfrm>
            <a:off x="3790645" y="2420303"/>
            <a:ext cx="8390076" cy="944675"/>
          </a:xfrm>
          <a:custGeom>
            <a:avLst/>
            <a:gdLst>
              <a:gd name="connsiteX0" fmla="*/ 0 w 6168680"/>
              <a:gd name="connsiteY0" fmla="*/ 0 h 774713"/>
              <a:gd name="connsiteX1" fmla="*/ 6168680 w 6168680"/>
              <a:gd name="connsiteY1" fmla="*/ 0 h 774713"/>
              <a:gd name="connsiteX2" fmla="*/ 6168680 w 6168680"/>
              <a:gd name="connsiteY2" fmla="*/ 774713 h 774713"/>
              <a:gd name="connsiteX3" fmla="*/ 0 w 6168680"/>
              <a:gd name="connsiteY3" fmla="*/ 774713 h 774713"/>
              <a:gd name="connsiteX4" fmla="*/ 0 w 6168680"/>
              <a:gd name="connsiteY4" fmla="*/ 0 h 774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680" h="774713">
                <a:moveTo>
                  <a:pt x="0" y="0"/>
                </a:moveTo>
                <a:lnTo>
                  <a:pt x="6168680" y="0"/>
                </a:lnTo>
                <a:lnTo>
                  <a:pt x="6168680" y="774713"/>
                </a:lnTo>
                <a:lnTo>
                  <a:pt x="0" y="774713"/>
                </a:lnTo>
                <a:lnTo>
                  <a:pt x="0" y="0"/>
                </a:lnTo>
                <a:close/>
              </a:path>
            </a:pathLst>
          </a:custGeom>
          <a:solidFill>
            <a:schemeClr val="bg2">
              <a:lumMod val="25000"/>
            </a:schemeClr>
          </a:solidFill>
          <a:ln>
            <a:solidFill>
              <a:schemeClr val="bg1"/>
            </a:solidFill>
          </a:ln>
          <a:effectLst/>
        </p:spPr>
        <p:txBody>
          <a:bodyPr wrap="square" lIns="457200" tIns="0" rIns="457200" bIns="0" numCol="1" spcCol="72000" rtlCol="0" anchor="ctr">
            <a:noAutofit/>
          </a:bodyPr>
          <a:lstStyle/>
          <a:p>
            <a:pPr>
              <a:lnSpc>
                <a:spcPct val="110000"/>
              </a:lnSpc>
              <a:spcBef>
                <a:spcPct val="0"/>
              </a:spcBef>
              <a:buFont typeface="Wingdings" charset="0"/>
              <a:buNone/>
            </a:pPr>
            <a:r>
              <a:rPr lang="en-US" dirty="0">
                <a:solidFill>
                  <a:schemeClr val="bg1"/>
                </a:solidFill>
                <a:latin typeface="Century Schoolbook" panose="02040604050505020304" pitchFamily="18" charset="0"/>
                <a:ea typeface="Arial Unicode MS" panose="020B0604020202020204" pitchFamily="34" charset="-128"/>
                <a:cs typeface="Arial Unicode MS" panose="020B0604020202020204" pitchFamily="34" charset="-128"/>
              </a:rPr>
              <a:t>Creating pre-made profiles reduces time when repeating calculations with similar loadouts.</a:t>
            </a:r>
          </a:p>
        </p:txBody>
      </p:sp>
      <p:sp>
        <p:nvSpPr>
          <p:cNvPr id="22" name="attention bar">
            <a:extLst>
              <a:ext uri="{FF2B5EF4-FFF2-40B4-BE49-F238E27FC236}">
                <a16:creationId xmlns:a16="http://schemas.microsoft.com/office/drawing/2014/main" id="{5CFF5539-6696-9742-BC59-E8FF7FFD118F}"/>
              </a:ext>
            </a:extLst>
          </p:cNvPr>
          <p:cNvSpPr/>
          <p:nvPr/>
        </p:nvSpPr>
        <p:spPr>
          <a:xfrm>
            <a:off x="3793862" y="2420302"/>
            <a:ext cx="86335" cy="944675"/>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23" name="title">
            <a:extLst>
              <a:ext uri="{FF2B5EF4-FFF2-40B4-BE49-F238E27FC236}">
                <a16:creationId xmlns:a16="http://schemas.microsoft.com/office/drawing/2014/main" id="{8ABFF855-8A0B-2147-A88D-81A9AC1F4330}"/>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4" name="Picture 2" descr="Operator Performance Laboratory (OPL) | Afwerx Challenge Virtual Tradeshow">
            <a:extLst>
              <a:ext uri="{FF2B5EF4-FFF2-40B4-BE49-F238E27FC236}">
                <a16:creationId xmlns:a16="http://schemas.microsoft.com/office/drawing/2014/main" id="{EC95260C-B4EE-4945-87CB-962CC1C97B2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543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accel="50000" decel="5000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0-#ppt_w/2"/>
                                          </p:val>
                                        </p:tav>
                                        <p:tav tm="100000">
                                          <p:val>
                                            <p:strVal val="#ppt_x"/>
                                          </p:val>
                                        </p:tav>
                                      </p:tavLst>
                                    </p:anim>
                                    <p:anim calcmode="lin" valueType="num">
                                      <p:cBhvr additive="base">
                                        <p:cTn id="13" dur="500" fill="hold"/>
                                        <p:tgtEl>
                                          <p:spTgt spid="1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accel="50000" decel="5000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0-#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accel="50000" decel="50000"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0-#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decel="10000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1+#ppt_w/2"/>
                                          </p:val>
                                        </p:tav>
                                        <p:tav tm="100000">
                                          <p:val>
                                            <p:strVal val="#ppt_x"/>
                                          </p:val>
                                        </p:tav>
                                      </p:tavLst>
                                    </p:anim>
                                    <p:anim calcmode="lin" valueType="num">
                                      <p:cBhvr additive="base">
                                        <p:cTn id="28" dur="500" fill="hold"/>
                                        <p:tgtEl>
                                          <p:spTgt spid="20"/>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up)">
                                      <p:cBhvr>
                                        <p:cTn id="32" dur="500"/>
                                        <p:tgtEl>
                                          <p:spTgt spid="21"/>
                                        </p:tgtEl>
                                      </p:cBhvr>
                                    </p:animEffect>
                                  </p:childTnLst>
                                </p:cTn>
                              </p:par>
                            </p:childTnLst>
                          </p:cTn>
                        </p:par>
                        <p:par>
                          <p:cTn id="33" fill="hold">
                            <p:stCondLst>
                              <p:cond delay="3000"/>
                            </p:stCondLst>
                            <p:childTnLst>
                              <p:par>
                                <p:cTn id="34" presetID="2" presetClass="entr" presetSubtype="2" decel="100000"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1+#ppt_w/2"/>
                                          </p:val>
                                        </p:tav>
                                        <p:tav tm="100000">
                                          <p:val>
                                            <p:strVal val="#ppt_x"/>
                                          </p:val>
                                        </p:tav>
                                      </p:tavLst>
                                    </p:anim>
                                    <p:anim calcmode="lin" valueType="num">
                                      <p:cBhvr additive="base">
                                        <p:cTn id="37" dur="500" fill="hold"/>
                                        <p:tgtEl>
                                          <p:spTgt spid="16"/>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22" presetClass="entr" presetSubtype="1"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up)">
                                      <p:cBhvr>
                                        <p:cTn id="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19" grpId="0" animBg="1"/>
      <p:bldP spid="20" grpId="0" animBg="1"/>
      <p:bldP spid="21" grpId="0" animBg="1"/>
      <p:bldP spid="16" grpId="0" animBg="1"/>
      <p:bldP spid="2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Rectangle 19">
            <a:extLst>
              <a:ext uri="{FF2B5EF4-FFF2-40B4-BE49-F238E27FC236}">
                <a16:creationId xmlns:a16="http://schemas.microsoft.com/office/drawing/2014/main" id="{E1DAAEEA-A384-2846-B3DE-957A78E8A936}"/>
              </a:ext>
            </a:extLst>
          </p:cNvPr>
          <p:cNvSpPr/>
          <p:nvPr/>
        </p:nvSpPr>
        <p:spPr>
          <a:xfrm>
            <a:off x="4537250" y="1805073"/>
            <a:ext cx="3148009" cy="1623927"/>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2" name="Rectangle 21">
            <a:extLst>
              <a:ext uri="{FF2B5EF4-FFF2-40B4-BE49-F238E27FC236}">
                <a16:creationId xmlns:a16="http://schemas.microsoft.com/office/drawing/2014/main" id="{E21A304D-6437-384E-A1E4-BF25B0AC56FA}"/>
              </a:ext>
            </a:extLst>
          </p:cNvPr>
          <p:cNvSpPr/>
          <p:nvPr/>
        </p:nvSpPr>
        <p:spPr>
          <a:xfrm>
            <a:off x="4537250" y="3891175"/>
            <a:ext cx="3148009" cy="1623926"/>
          </a:xfrm>
          <a:prstGeom prst="rect">
            <a:avLst/>
          </a:prstGeom>
          <a:solidFill>
            <a:schemeClr val="bg1">
              <a:lumMod val="75000"/>
            </a:schemeClr>
          </a:solidFill>
          <a:ln w="57150">
            <a:solidFill>
              <a:schemeClr val="accent4">
                <a:lumMod val="60000"/>
                <a:lumOff val="40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4" name="Rectangle 23">
            <a:extLst>
              <a:ext uri="{FF2B5EF4-FFF2-40B4-BE49-F238E27FC236}">
                <a16:creationId xmlns:a16="http://schemas.microsoft.com/office/drawing/2014/main" id="{91B2FB43-5D02-1840-9FCB-E494A3B274B0}"/>
              </a:ext>
            </a:extLst>
          </p:cNvPr>
          <p:cNvSpPr/>
          <p:nvPr/>
        </p:nvSpPr>
        <p:spPr>
          <a:xfrm>
            <a:off x="8233662" y="3894001"/>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5" name="Rectangle 24">
            <a:extLst>
              <a:ext uri="{FF2B5EF4-FFF2-40B4-BE49-F238E27FC236}">
                <a16:creationId xmlns:a16="http://schemas.microsoft.com/office/drawing/2014/main" id="{08935663-BB34-C74C-BB00-37E5832DFE41}"/>
              </a:ext>
            </a:extLst>
          </p:cNvPr>
          <p:cNvSpPr/>
          <p:nvPr/>
        </p:nvSpPr>
        <p:spPr>
          <a:xfrm>
            <a:off x="8233662" y="1786976"/>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 name="TextBox 1">
            <a:extLst>
              <a:ext uri="{FF2B5EF4-FFF2-40B4-BE49-F238E27FC236}">
                <a16:creationId xmlns:a16="http://schemas.microsoft.com/office/drawing/2014/main" id="{09530F4E-F009-6042-A44D-0A064DEB2231}"/>
              </a:ext>
            </a:extLst>
          </p:cNvPr>
          <p:cNvSpPr txBox="1"/>
          <p:nvPr/>
        </p:nvSpPr>
        <p:spPr>
          <a:xfrm>
            <a:off x="5461984" y="1375557"/>
            <a:ext cx="1298539" cy="369332"/>
          </a:xfrm>
          <a:prstGeom prst="rect">
            <a:avLst/>
          </a:prstGeom>
          <a:noFill/>
          <a:ln>
            <a:solidFill>
              <a:schemeClr val="bg1"/>
            </a:solid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Calculator</a:t>
            </a:r>
          </a:p>
        </p:txBody>
      </p:sp>
      <p:sp>
        <p:nvSpPr>
          <p:cNvPr id="26" name="TextBox 25">
            <a:extLst>
              <a:ext uri="{FF2B5EF4-FFF2-40B4-BE49-F238E27FC236}">
                <a16:creationId xmlns:a16="http://schemas.microsoft.com/office/drawing/2014/main" id="{B49A117C-63F7-D643-8FB6-13BBF29D5D19}"/>
              </a:ext>
            </a:extLst>
          </p:cNvPr>
          <p:cNvSpPr txBox="1"/>
          <p:nvPr/>
        </p:nvSpPr>
        <p:spPr>
          <a:xfrm>
            <a:off x="9158140" y="1359813"/>
            <a:ext cx="1298539" cy="369332"/>
          </a:xfrm>
          <a:prstGeom prst="rect">
            <a:avLst/>
          </a:prstGeom>
          <a:noFill/>
          <a:ln>
            <a:solidFill>
              <a:schemeClr val="bg1"/>
            </a:solid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Profiles</a:t>
            </a:r>
          </a:p>
        </p:txBody>
      </p:sp>
      <p:sp>
        <p:nvSpPr>
          <p:cNvPr id="27" name="TextBox 26">
            <a:extLst>
              <a:ext uri="{FF2B5EF4-FFF2-40B4-BE49-F238E27FC236}">
                <a16:creationId xmlns:a16="http://schemas.microsoft.com/office/drawing/2014/main" id="{D948EBF7-AEB3-A14A-91A4-C70CA8917A2F}"/>
              </a:ext>
            </a:extLst>
          </p:cNvPr>
          <p:cNvSpPr txBox="1"/>
          <p:nvPr/>
        </p:nvSpPr>
        <p:spPr>
          <a:xfrm>
            <a:off x="5461984" y="3458500"/>
            <a:ext cx="1298539" cy="369332"/>
          </a:xfrm>
          <a:prstGeom prst="rect">
            <a:avLst/>
          </a:prstGeom>
          <a:noFill/>
          <a:ln>
            <a:solidFill>
              <a:schemeClr val="bg1"/>
            </a:solid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Solver</a:t>
            </a:r>
          </a:p>
        </p:txBody>
      </p:sp>
      <p:sp>
        <p:nvSpPr>
          <p:cNvPr id="28" name="TextBox 27">
            <a:extLst>
              <a:ext uri="{FF2B5EF4-FFF2-40B4-BE49-F238E27FC236}">
                <a16:creationId xmlns:a16="http://schemas.microsoft.com/office/drawing/2014/main" id="{E32BBD1D-34C0-544C-B0DE-38659E887315}"/>
              </a:ext>
            </a:extLst>
          </p:cNvPr>
          <p:cNvSpPr txBox="1"/>
          <p:nvPr/>
        </p:nvSpPr>
        <p:spPr>
          <a:xfrm>
            <a:off x="8773512" y="3491956"/>
            <a:ext cx="2067793" cy="369332"/>
          </a:xfrm>
          <a:prstGeom prst="rect">
            <a:avLst/>
          </a:prstGeom>
          <a:noFill/>
          <a:ln>
            <a:solidFill>
              <a:schemeClr val="bg1"/>
            </a:solidFill>
          </a:ln>
        </p:spPr>
        <p:txBody>
          <a:bodyPr wrap="square" rtlCol="0">
            <a:spAutoFit/>
          </a:bodyPr>
          <a:lstStyle/>
          <a:p>
            <a:pPr algn="ctr"/>
            <a:r>
              <a:rPr lang="en-US" dirty="0">
                <a:solidFill>
                  <a:schemeClr val="bg1"/>
                </a:solidFill>
                <a:latin typeface="Century Schoolbook" panose="02040604050505020304" pitchFamily="18" charset="0"/>
                <a:cs typeface="Arial" panose="020B0604020202020204" pitchFamily="34" charset="0"/>
              </a:rPr>
              <a:t>Runway Query</a:t>
            </a:r>
          </a:p>
        </p:txBody>
      </p:sp>
      <p:pic>
        <p:nvPicPr>
          <p:cNvPr id="6" name="Picture 5" descr="Graphical user interface&#10;&#10;Description automatically generated">
            <a:extLst>
              <a:ext uri="{FF2B5EF4-FFF2-40B4-BE49-F238E27FC236}">
                <a16:creationId xmlns:a16="http://schemas.microsoft.com/office/drawing/2014/main" id="{BBC448C5-5178-784D-BEB9-2738CC668FEC}"/>
              </a:ext>
            </a:extLst>
          </p:cNvPr>
          <p:cNvPicPr>
            <a:picLocks noChangeAspect="1"/>
          </p:cNvPicPr>
          <p:nvPr/>
        </p:nvPicPr>
        <p:blipFill>
          <a:blip r:embed="rId2"/>
          <a:stretch>
            <a:fillRect/>
          </a:stretch>
        </p:blipFill>
        <p:spPr>
          <a:xfrm>
            <a:off x="4688536" y="1905445"/>
            <a:ext cx="2845434" cy="1386947"/>
          </a:xfrm>
          <a:prstGeom prst="rect">
            <a:avLst/>
          </a:prstGeom>
        </p:spPr>
      </p:pic>
      <p:pic>
        <p:nvPicPr>
          <p:cNvPr id="29" name="Picture 28" descr="Graphical user interface&#10;&#10;Description automatically generated">
            <a:extLst>
              <a:ext uri="{FF2B5EF4-FFF2-40B4-BE49-F238E27FC236}">
                <a16:creationId xmlns:a16="http://schemas.microsoft.com/office/drawing/2014/main" id="{01867493-C8AA-BB4A-80E7-C1002DD610D2}"/>
              </a:ext>
            </a:extLst>
          </p:cNvPr>
          <p:cNvPicPr>
            <a:picLocks noChangeAspect="1"/>
          </p:cNvPicPr>
          <p:nvPr/>
        </p:nvPicPr>
        <p:blipFill>
          <a:blip r:embed="rId3"/>
          <a:stretch>
            <a:fillRect/>
          </a:stretch>
        </p:blipFill>
        <p:spPr>
          <a:xfrm>
            <a:off x="8384693" y="1895282"/>
            <a:ext cx="2845942" cy="1418955"/>
          </a:xfrm>
          <a:prstGeom prst="rect">
            <a:avLst/>
          </a:prstGeom>
        </p:spPr>
      </p:pic>
      <p:pic>
        <p:nvPicPr>
          <p:cNvPr id="31" name="Picture 30" descr="Graphical user interface&#10;&#10;Description automatically generated">
            <a:extLst>
              <a:ext uri="{FF2B5EF4-FFF2-40B4-BE49-F238E27FC236}">
                <a16:creationId xmlns:a16="http://schemas.microsoft.com/office/drawing/2014/main" id="{C463F2D0-1E41-5A41-8C09-25DC8262E7FC}"/>
              </a:ext>
            </a:extLst>
          </p:cNvPr>
          <p:cNvPicPr>
            <a:picLocks noChangeAspect="1"/>
          </p:cNvPicPr>
          <p:nvPr/>
        </p:nvPicPr>
        <p:blipFill>
          <a:blip r:embed="rId4"/>
          <a:stretch>
            <a:fillRect/>
          </a:stretch>
        </p:blipFill>
        <p:spPr>
          <a:xfrm>
            <a:off x="4688536" y="4017862"/>
            <a:ext cx="2845434" cy="1386947"/>
          </a:xfrm>
          <a:prstGeom prst="rect">
            <a:avLst/>
          </a:prstGeom>
        </p:spPr>
      </p:pic>
      <p:pic>
        <p:nvPicPr>
          <p:cNvPr id="33" name="Picture 32" descr="Graphical user interface, application&#10;&#10;Description automatically generated">
            <a:extLst>
              <a:ext uri="{FF2B5EF4-FFF2-40B4-BE49-F238E27FC236}">
                <a16:creationId xmlns:a16="http://schemas.microsoft.com/office/drawing/2014/main" id="{26DF4C66-E42B-804A-A4A4-3301CC8588A0}"/>
              </a:ext>
            </a:extLst>
          </p:cNvPr>
          <p:cNvPicPr>
            <a:picLocks noChangeAspect="1"/>
          </p:cNvPicPr>
          <p:nvPr/>
        </p:nvPicPr>
        <p:blipFill>
          <a:blip r:embed="rId5"/>
          <a:stretch>
            <a:fillRect/>
          </a:stretch>
        </p:blipFill>
        <p:spPr>
          <a:xfrm>
            <a:off x="8384693" y="4009664"/>
            <a:ext cx="2845434" cy="1386947"/>
          </a:xfrm>
          <a:prstGeom prst="rect">
            <a:avLst/>
          </a:prstGeom>
        </p:spPr>
      </p:pic>
      <p:sp>
        <p:nvSpPr>
          <p:cNvPr id="30" name="footer placeholder">
            <a:extLst>
              <a:ext uri="{FF2B5EF4-FFF2-40B4-BE49-F238E27FC236}">
                <a16:creationId xmlns:a16="http://schemas.microsoft.com/office/drawing/2014/main" id="{8922EE32-E926-554C-A545-BA59D828E3C9}"/>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34" name="title">
            <a:extLst>
              <a:ext uri="{FF2B5EF4-FFF2-40B4-BE49-F238E27FC236}">
                <a16:creationId xmlns:a16="http://schemas.microsoft.com/office/drawing/2014/main" id="{9E127C2E-55C5-CF46-8822-D8637CA07C05}"/>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35" name="Picture 2" descr="Operator Performance Laboratory (OPL) | Afwerx Challenge Virtual Tradeshow">
            <a:extLst>
              <a:ext uri="{FF2B5EF4-FFF2-40B4-BE49-F238E27FC236}">
                <a16:creationId xmlns:a16="http://schemas.microsoft.com/office/drawing/2014/main" id="{FD6ADFC6-25F9-2041-9249-0D156E24869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0083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7425023" y="2362423"/>
            <a:ext cx="3863546" cy="2308324"/>
          </a:xfrm>
          <a:prstGeom prst="rect">
            <a:avLst/>
          </a:prstGeom>
          <a:noFill/>
        </p:spPr>
        <p:txBody>
          <a:bodyPr wrap="square" rtlCol="0">
            <a:spAutoFit/>
          </a:bodyPr>
          <a:lstStyle/>
          <a:p>
            <a:r>
              <a:rPr lang="en-US" sz="1600" dirty="0">
                <a:solidFill>
                  <a:schemeClr val="bg1"/>
                </a:solidFill>
                <a:latin typeface="Century Schoolbook" panose="02040604050505020304" pitchFamily="18" charset="0"/>
              </a:rPr>
              <a:t>The Solver has almost identical characteristics to the Calculator, but rather than calculating performance parameters from preset fuel loadouts, it calculates the performance parameters for the maximum fuel stores that can be used for the specified runway and abort distance.</a:t>
            </a:r>
          </a:p>
          <a:p>
            <a:endParaRPr lang="en-US" sz="1600" dirty="0">
              <a:solidFill>
                <a:schemeClr val="bg1"/>
              </a:solidFill>
              <a:latin typeface="Century Schoolbook" panose="02040604050505020304" pitchFamily="18" charset="0"/>
            </a:endParaRPr>
          </a:p>
        </p:txBody>
      </p:sp>
      <p:sp>
        <p:nvSpPr>
          <p:cNvPr id="20" name="footer placeholder">
            <a:extLst>
              <a:ext uri="{FF2B5EF4-FFF2-40B4-BE49-F238E27FC236}">
                <a16:creationId xmlns:a16="http://schemas.microsoft.com/office/drawing/2014/main" id="{98AAFCE6-BBB1-3741-9374-507F63EF37F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8D022347-19FA-AE43-9BD2-ECD4BB838E0C}"/>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7" name="Picture 6" descr="Graphical user interface&#10;&#10;Description automatically generated">
            <a:extLst>
              <a:ext uri="{FF2B5EF4-FFF2-40B4-BE49-F238E27FC236}">
                <a16:creationId xmlns:a16="http://schemas.microsoft.com/office/drawing/2014/main" id="{28CB7C12-3A0E-C04F-B07D-ADD3A6F1236D}"/>
              </a:ext>
            </a:extLst>
          </p:cNvPr>
          <p:cNvPicPr>
            <a:picLocks noChangeAspect="1"/>
          </p:cNvPicPr>
          <p:nvPr/>
        </p:nvPicPr>
        <p:blipFill rotWithShape="1">
          <a:blip r:embed="rId2"/>
          <a:srcRect t="851"/>
          <a:stretch/>
        </p:blipFill>
        <p:spPr>
          <a:xfrm>
            <a:off x="4517205" y="1392195"/>
            <a:ext cx="2405958" cy="4183579"/>
          </a:xfrm>
          <a:prstGeom prst="rect">
            <a:avLst/>
          </a:prstGeom>
        </p:spPr>
      </p:pic>
      <p:pic>
        <p:nvPicPr>
          <p:cNvPr id="23" name="Picture 2" descr="Operator Performance Laboratory (OPL) | Afwerx Challenge Virtual Tradeshow">
            <a:extLst>
              <a:ext uri="{FF2B5EF4-FFF2-40B4-BE49-F238E27FC236}">
                <a16:creationId xmlns:a16="http://schemas.microsoft.com/office/drawing/2014/main" id="{E9D30316-8941-664B-9DD1-F64769350B0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450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footer placeholder">
            <a:extLst>
              <a:ext uri="{FF2B5EF4-FFF2-40B4-BE49-F238E27FC236}">
                <a16:creationId xmlns:a16="http://schemas.microsoft.com/office/drawing/2014/main" id="{98AAFCE6-BBB1-3741-9374-507F63EF37F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8D022347-19FA-AE43-9BD2-ECD4BB838E0C}"/>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6146" name="Picture 2">
            <a:extLst>
              <a:ext uri="{FF2B5EF4-FFF2-40B4-BE49-F238E27FC236}">
                <a16:creationId xmlns:a16="http://schemas.microsoft.com/office/drawing/2014/main" id="{4E30160F-4241-DC4A-A5CE-69F319D66F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69027" y="1650478"/>
            <a:ext cx="4833144" cy="3429000"/>
          </a:xfrm>
          <a:prstGeom prst="rect">
            <a:avLst/>
          </a:prstGeom>
          <a:noFill/>
          <a:extLst>
            <a:ext uri="{909E8E84-426E-40DD-AFC4-6F175D3DCCD1}">
              <a14:hiddenFill xmlns:a14="http://schemas.microsoft.com/office/drawing/2010/main">
                <a:solidFill>
                  <a:srgbClr val="FFFFFF"/>
                </a:solidFill>
              </a14:hiddenFill>
            </a:ext>
          </a:extLst>
        </p:spPr>
      </p:pic>
      <p:sp>
        <p:nvSpPr>
          <p:cNvPr id="23" name="TextBox 22">
            <a:extLst>
              <a:ext uri="{FF2B5EF4-FFF2-40B4-BE49-F238E27FC236}">
                <a16:creationId xmlns:a16="http://schemas.microsoft.com/office/drawing/2014/main" id="{F539CCB3-BE36-A94F-BA3A-5790F411890F}"/>
              </a:ext>
            </a:extLst>
          </p:cNvPr>
          <p:cNvSpPr txBox="1"/>
          <p:nvPr/>
        </p:nvSpPr>
        <p:spPr>
          <a:xfrm>
            <a:off x="9188973" y="2145141"/>
            <a:ext cx="2314653" cy="2800767"/>
          </a:xfrm>
          <a:prstGeom prst="rect">
            <a:avLst/>
          </a:prstGeom>
          <a:noFill/>
        </p:spPr>
        <p:txBody>
          <a:bodyPr wrap="square" rtlCol="0">
            <a:spAutoFit/>
          </a:bodyPr>
          <a:lstStyle/>
          <a:p>
            <a:r>
              <a:rPr lang="en-US" sz="1600" dirty="0">
                <a:solidFill>
                  <a:schemeClr val="bg1"/>
                </a:solidFill>
                <a:latin typeface="Century Schoolbook" panose="02040604050505020304" pitchFamily="18" charset="0"/>
              </a:rPr>
              <a:t>After solving, a pop-up modal appears that displays the maximum fuel capacities stored in the table to the right.</a:t>
            </a:r>
          </a:p>
          <a:p>
            <a:endParaRPr lang="en-US" sz="1600" dirty="0">
              <a:solidFill>
                <a:schemeClr val="bg1"/>
              </a:solidFill>
              <a:latin typeface="Century Schoolbook" panose="02040604050505020304" pitchFamily="18" charset="0"/>
            </a:endParaRPr>
          </a:p>
          <a:p>
            <a:r>
              <a:rPr lang="en-US" sz="1600" dirty="0">
                <a:solidFill>
                  <a:schemeClr val="bg1"/>
                </a:solidFill>
                <a:latin typeface="Century Schoolbook" panose="02040604050505020304" pitchFamily="18" charset="0"/>
              </a:rPr>
              <a:t>Performance parameters are also shown.</a:t>
            </a:r>
          </a:p>
          <a:p>
            <a:endParaRPr lang="en-US" sz="1600" dirty="0">
              <a:solidFill>
                <a:schemeClr val="bg1"/>
              </a:solidFill>
              <a:latin typeface="Century Schoolbook" panose="02040604050505020304" pitchFamily="18" charset="0"/>
            </a:endParaRPr>
          </a:p>
        </p:txBody>
      </p:sp>
      <p:pic>
        <p:nvPicPr>
          <p:cNvPr id="24" name="Picture 2" descr="Operator Performance Laboratory (OPL) | Afwerx Challenge Virtual Tradeshow">
            <a:extLst>
              <a:ext uri="{FF2B5EF4-FFF2-40B4-BE49-F238E27FC236}">
                <a16:creationId xmlns:a16="http://schemas.microsoft.com/office/drawing/2014/main" id="{AE8602AE-5B33-414C-8E5B-DDDE0B38235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24729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7" name="footer placeholder">
            <a:extLst>
              <a:ext uri="{FF2B5EF4-FFF2-40B4-BE49-F238E27FC236}">
                <a16:creationId xmlns:a16="http://schemas.microsoft.com/office/drawing/2014/main" id="{DB09F592-C739-F443-8856-4BA3C7694B63}"/>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9" name="title">
            <a:extLst>
              <a:ext uri="{FF2B5EF4-FFF2-40B4-BE49-F238E27FC236}">
                <a16:creationId xmlns:a16="http://schemas.microsoft.com/office/drawing/2014/main" id="{739FAEB2-8268-E543-98A9-8D1937C30D4D}"/>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 name="Screen Recording 2022-04-11 at 3.45.42 PM.mov" descr="Screen Recording 2022-04-11 at 3.45.42 PM.mov">
            <a:hlinkClick r:id="" action="ppaction://media"/>
            <a:extLst>
              <a:ext uri="{FF2B5EF4-FFF2-40B4-BE49-F238E27FC236}">
                <a16:creationId xmlns:a16="http://schemas.microsoft.com/office/drawing/2014/main" id="{87D8C576-7EC1-7540-95E0-E8CB08C47BC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50762" y="1287886"/>
            <a:ext cx="7890475" cy="4282227"/>
          </a:xfrm>
          <a:prstGeom prst="rect">
            <a:avLst/>
          </a:prstGeom>
        </p:spPr>
      </p:pic>
      <p:pic>
        <p:nvPicPr>
          <p:cNvPr id="10" name="Picture 2" descr="Operator Performance Laboratory (OPL) | Afwerx Challenge Virtual Tradeshow">
            <a:extLst>
              <a:ext uri="{FF2B5EF4-FFF2-40B4-BE49-F238E27FC236}">
                <a16:creationId xmlns:a16="http://schemas.microsoft.com/office/drawing/2014/main" id="{C77E9161-F798-8746-B5B1-7042711C8209}"/>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8158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1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benefit1">
            <a:extLst>
              <a:ext uri="{FF2B5EF4-FFF2-40B4-BE49-F238E27FC236}">
                <a16:creationId xmlns:a16="http://schemas.microsoft.com/office/drawing/2014/main" id="{9F603969-749B-3F46-9269-37149D9FDCCD}"/>
              </a:ext>
            </a:extLst>
          </p:cNvPr>
          <p:cNvSpPr/>
          <p:nvPr/>
        </p:nvSpPr>
        <p:spPr bwMode="auto">
          <a:xfrm>
            <a:off x="3790645" y="1295081"/>
            <a:ext cx="8390076" cy="944675"/>
          </a:xfrm>
          <a:custGeom>
            <a:avLst/>
            <a:gdLst>
              <a:gd name="connsiteX0" fmla="*/ 0 w 6168680"/>
              <a:gd name="connsiteY0" fmla="*/ 0 h 774713"/>
              <a:gd name="connsiteX1" fmla="*/ 6168680 w 6168680"/>
              <a:gd name="connsiteY1" fmla="*/ 0 h 774713"/>
              <a:gd name="connsiteX2" fmla="*/ 6168680 w 6168680"/>
              <a:gd name="connsiteY2" fmla="*/ 774713 h 774713"/>
              <a:gd name="connsiteX3" fmla="*/ 0 w 6168680"/>
              <a:gd name="connsiteY3" fmla="*/ 774713 h 774713"/>
              <a:gd name="connsiteX4" fmla="*/ 0 w 6168680"/>
              <a:gd name="connsiteY4" fmla="*/ 0 h 774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680" h="774713">
                <a:moveTo>
                  <a:pt x="0" y="0"/>
                </a:moveTo>
                <a:lnTo>
                  <a:pt x="6168680" y="0"/>
                </a:lnTo>
                <a:lnTo>
                  <a:pt x="6168680" y="774713"/>
                </a:lnTo>
                <a:lnTo>
                  <a:pt x="0" y="774713"/>
                </a:lnTo>
                <a:lnTo>
                  <a:pt x="0" y="0"/>
                </a:lnTo>
                <a:close/>
              </a:path>
            </a:pathLst>
          </a:custGeom>
          <a:solidFill>
            <a:schemeClr val="bg2">
              <a:lumMod val="25000"/>
            </a:schemeClr>
          </a:solidFill>
          <a:ln>
            <a:solidFill>
              <a:schemeClr val="bg1"/>
            </a:solidFill>
          </a:ln>
          <a:effectLst/>
        </p:spPr>
        <p:txBody>
          <a:bodyPr wrap="square" lIns="457200" tIns="0" rIns="457200" bIns="0" numCol="1" spcCol="72000" rtlCol="0" anchor="ctr">
            <a:noAutofit/>
          </a:bodyPr>
          <a:lstStyle/>
          <a:p>
            <a:pPr>
              <a:lnSpc>
                <a:spcPct val="110000"/>
              </a:lnSpc>
              <a:spcBef>
                <a:spcPct val="0"/>
              </a:spcBef>
              <a:buFont typeface="Wingdings" charset="0"/>
              <a:buNone/>
            </a:pPr>
            <a:r>
              <a:rPr lang="en-US" dirty="0">
                <a:solidFill>
                  <a:srgbClr val="696969"/>
                </a:solidFill>
                <a:latin typeface="Century Schoolbook" panose="02040604050505020304" pitchFamily="18" charset="0"/>
                <a:ea typeface="Arial Unicode MS" panose="020B0604020202020204" pitchFamily="34" charset="-128"/>
                <a:cs typeface="Arial Unicode MS" panose="020B0604020202020204" pitchFamily="34" charset="-128"/>
              </a:rPr>
              <a:t>Calculating performance parameters using automatic runway queries and pre-made profiles dramatically increases user experience.</a:t>
            </a:r>
          </a:p>
        </p:txBody>
      </p:sp>
      <p:sp>
        <p:nvSpPr>
          <p:cNvPr id="21" name="attention bar">
            <a:extLst>
              <a:ext uri="{FF2B5EF4-FFF2-40B4-BE49-F238E27FC236}">
                <a16:creationId xmlns:a16="http://schemas.microsoft.com/office/drawing/2014/main" id="{8C39283A-0631-DE41-8337-95FF3EE6BEFA}"/>
              </a:ext>
            </a:extLst>
          </p:cNvPr>
          <p:cNvSpPr/>
          <p:nvPr/>
        </p:nvSpPr>
        <p:spPr>
          <a:xfrm>
            <a:off x="3793862" y="1295080"/>
            <a:ext cx="86335" cy="944675"/>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3" name="footer placeholder">
            <a:extLst>
              <a:ext uri="{FF2B5EF4-FFF2-40B4-BE49-F238E27FC236}">
                <a16:creationId xmlns:a16="http://schemas.microsoft.com/office/drawing/2014/main" id="{F334FB42-474A-DA46-ACC5-4E1F80B51114}"/>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16" name="benefit1">
            <a:extLst>
              <a:ext uri="{FF2B5EF4-FFF2-40B4-BE49-F238E27FC236}">
                <a16:creationId xmlns:a16="http://schemas.microsoft.com/office/drawing/2014/main" id="{F4065ABE-884D-7B4E-9032-3603ED020800}"/>
              </a:ext>
            </a:extLst>
          </p:cNvPr>
          <p:cNvSpPr/>
          <p:nvPr/>
        </p:nvSpPr>
        <p:spPr bwMode="auto">
          <a:xfrm>
            <a:off x="3790645" y="2420303"/>
            <a:ext cx="8390076" cy="944675"/>
          </a:xfrm>
          <a:custGeom>
            <a:avLst/>
            <a:gdLst>
              <a:gd name="connsiteX0" fmla="*/ 0 w 6168680"/>
              <a:gd name="connsiteY0" fmla="*/ 0 h 774713"/>
              <a:gd name="connsiteX1" fmla="*/ 6168680 w 6168680"/>
              <a:gd name="connsiteY1" fmla="*/ 0 h 774713"/>
              <a:gd name="connsiteX2" fmla="*/ 6168680 w 6168680"/>
              <a:gd name="connsiteY2" fmla="*/ 774713 h 774713"/>
              <a:gd name="connsiteX3" fmla="*/ 0 w 6168680"/>
              <a:gd name="connsiteY3" fmla="*/ 774713 h 774713"/>
              <a:gd name="connsiteX4" fmla="*/ 0 w 6168680"/>
              <a:gd name="connsiteY4" fmla="*/ 0 h 774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680" h="774713">
                <a:moveTo>
                  <a:pt x="0" y="0"/>
                </a:moveTo>
                <a:lnTo>
                  <a:pt x="6168680" y="0"/>
                </a:lnTo>
                <a:lnTo>
                  <a:pt x="6168680" y="774713"/>
                </a:lnTo>
                <a:lnTo>
                  <a:pt x="0" y="774713"/>
                </a:lnTo>
                <a:lnTo>
                  <a:pt x="0" y="0"/>
                </a:lnTo>
                <a:close/>
              </a:path>
            </a:pathLst>
          </a:custGeom>
          <a:solidFill>
            <a:schemeClr val="bg2">
              <a:lumMod val="25000"/>
            </a:schemeClr>
          </a:solidFill>
          <a:ln>
            <a:solidFill>
              <a:schemeClr val="bg1"/>
            </a:solidFill>
          </a:ln>
          <a:effectLst/>
        </p:spPr>
        <p:txBody>
          <a:bodyPr wrap="square" lIns="457200" tIns="0" rIns="457200" bIns="0" numCol="1" spcCol="72000" rtlCol="0" anchor="ctr">
            <a:noAutofit/>
          </a:bodyPr>
          <a:lstStyle/>
          <a:p>
            <a:pPr>
              <a:lnSpc>
                <a:spcPct val="110000"/>
              </a:lnSpc>
              <a:spcBef>
                <a:spcPct val="0"/>
              </a:spcBef>
              <a:buFont typeface="Wingdings" charset="0"/>
              <a:buNone/>
            </a:pPr>
            <a:r>
              <a:rPr lang="en-US" dirty="0">
                <a:solidFill>
                  <a:srgbClr val="696969"/>
                </a:solidFill>
                <a:latin typeface="Century Schoolbook" panose="02040604050505020304" pitchFamily="18" charset="0"/>
                <a:ea typeface="Arial Unicode MS" panose="020B0604020202020204" pitchFamily="34" charset="-128"/>
                <a:cs typeface="Arial Unicode MS" panose="020B0604020202020204" pitchFamily="34" charset="-128"/>
              </a:rPr>
              <a:t>Creating pre-made profiles reduces time when repeating calculations with similar loadouts.</a:t>
            </a:r>
          </a:p>
        </p:txBody>
      </p:sp>
      <p:sp>
        <p:nvSpPr>
          <p:cNvPr id="22" name="attention bar">
            <a:extLst>
              <a:ext uri="{FF2B5EF4-FFF2-40B4-BE49-F238E27FC236}">
                <a16:creationId xmlns:a16="http://schemas.microsoft.com/office/drawing/2014/main" id="{5CFF5539-6696-9742-BC59-E8FF7FFD118F}"/>
              </a:ext>
            </a:extLst>
          </p:cNvPr>
          <p:cNvSpPr/>
          <p:nvPr/>
        </p:nvSpPr>
        <p:spPr>
          <a:xfrm>
            <a:off x="3793862" y="2420302"/>
            <a:ext cx="86335" cy="944675"/>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23" name="title">
            <a:extLst>
              <a:ext uri="{FF2B5EF4-FFF2-40B4-BE49-F238E27FC236}">
                <a16:creationId xmlns:a16="http://schemas.microsoft.com/office/drawing/2014/main" id="{8ABFF855-8A0B-2147-A88D-81A9AC1F4330}"/>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sp>
        <p:nvSpPr>
          <p:cNvPr id="24" name="benefit1">
            <a:extLst>
              <a:ext uri="{FF2B5EF4-FFF2-40B4-BE49-F238E27FC236}">
                <a16:creationId xmlns:a16="http://schemas.microsoft.com/office/drawing/2014/main" id="{E08E7C2A-B20E-474E-94FF-292A32D860C9}"/>
              </a:ext>
            </a:extLst>
          </p:cNvPr>
          <p:cNvSpPr/>
          <p:nvPr/>
        </p:nvSpPr>
        <p:spPr bwMode="auto">
          <a:xfrm>
            <a:off x="3790645" y="3545524"/>
            <a:ext cx="8390076" cy="944675"/>
          </a:xfrm>
          <a:custGeom>
            <a:avLst/>
            <a:gdLst>
              <a:gd name="connsiteX0" fmla="*/ 0 w 6168680"/>
              <a:gd name="connsiteY0" fmla="*/ 0 h 774713"/>
              <a:gd name="connsiteX1" fmla="*/ 6168680 w 6168680"/>
              <a:gd name="connsiteY1" fmla="*/ 0 h 774713"/>
              <a:gd name="connsiteX2" fmla="*/ 6168680 w 6168680"/>
              <a:gd name="connsiteY2" fmla="*/ 774713 h 774713"/>
              <a:gd name="connsiteX3" fmla="*/ 0 w 6168680"/>
              <a:gd name="connsiteY3" fmla="*/ 774713 h 774713"/>
              <a:gd name="connsiteX4" fmla="*/ 0 w 6168680"/>
              <a:gd name="connsiteY4" fmla="*/ 0 h 774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680" h="774713">
                <a:moveTo>
                  <a:pt x="0" y="0"/>
                </a:moveTo>
                <a:lnTo>
                  <a:pt x="6168680" y="0"/>
                </a:lnTo>
                <a:lnTo>
                  <a:pt x="6168680" y="774713"/>
                </a:lnTo>
                <a:lnTo>
                  <a:pt x="0" y="774713"/>
                </a:lnTo>
                <a:lnTo>
                  <a:pt x="0" y="0"/>
                </a:lnTo>
                <a:close/>
              </a:path>
            </a:pathLst>
          </a:custGeom>
          <a:solidFill>
            <a:schemeClr val="bg2">
              <a:lumMod val="25000"/>
            </a:schemeClr>
          </a:solidFill>
          <a:ln>
            <a:solidFill>
              <a:schemeClr val="bg1"/>
            </a:solidFill>
          </a:ln>
          <a:effectLst/>
        </p:spPr>
        <p:txBody>
          <a:bodyPr wrap="square" lIns="457200" tIns="0" rIns="457200" bIns="0" numCol="1" spcCol="72000" rtlCol="0" anchor="ctr">
            <a:noAutofit/>
          </a:bodyPr>
          <a:lstStyle/>
          <a:p>
            <a:pPr>
              <a:lnSpc>
                <a:spcPct val="110000"/>
              </a:lnSpc>
              <a:spcBef>
                <a:spcPct val="0"/>
              </a:spcBef>
              <a:buFont typeface="Wingdings" charset="0"/>
              <a:buNone/>
            </a:pPr>
            <a:r>
              <a:rPr lang="en-US" dirty="0">
                <a:solidFill>
                  <a:schemeClr val="bg1"/>
                </a:solidFill>
                <a:latin typeface="Century Schoolbook" panose="02040604050505020304" pitchFamily="18" charset="0"/>
                <a:ea typeface="Arial Unicode MS" panose="020B0604020202020204" pitchFamily="34" charset="-128"/>
                <a:cs typeface="Arial Unicode MS" panose="020B0604020202020204" pitchFamily="34" charset="-128"/>
              </a:rPr>
              <a:t>Solving for maximum fuel capacity reduces the likelihood of error caused by improperly calculated weight for takeoff.</a:t>
            </a:r>
          </a:p>
        </p:txBody>
      </p:sp>
      <p:sp>
        <p:nvSpPr>
          <p:cNvPr id="25" name="attention bar">
            <a:extLst>
              <a:ext uri="{FF2B5EF4-FFF2-40B4-BE49-F238E27FC236}">
                <a16:creationId xmlns:a16="http://schemas.microsoft.com/office/drawing/2014/main" id="{4BB04701-9794-AD42-A20A-D2F8B68A50FC}"/>
              </a:ext>
            </a:extLst>
          </p:cNvPr>
          <p:cNvSpPr/>
          <p:nvPr/>
        </p:nvSpPr>
        <p:spPr>
          <a:xfrm>
            <a:off x="3793862" y="3545523"/>
            <a:ext cx="86335" cy="944675"/>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pic>
        <p:nvPicPr>
          <p:cNvPr id="26" name="Picture 2" descr="Operator Performance Laboratory (OPL) | Afwerx Challenge Virtual Tradeshow">
            <a:extLst>
              <a:ext uri="{FF2B5EF4-FFF2-40B4-BE49-F238E27FC236}">
                <a16:creationId xmlns:a16="http://schemas.microsoft.com/office/drawing/2014/main" id="{8660EA99-E406-DB49-A6F1-8A935893485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5200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accel="50000" decel="5000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0-#ppt_w/2"/>
                                          </p:val>
                                        </p:tav>
                                        <p:tav tm="100000">
                                          <p:val>
                                            <p:strVal val="#ppt_x"/>
                                          </p:val>
                                        </p:tav>
                                      </p:tavLst>
                                    </p:anim>
                                    <p:anim calcmode="lin" valueType="num">
                                      <p:cBhvr additive="base">
                                        <p:cTn id="13" dur="500" fill="hold"/>
                                        <p:tgtEl>
                                          <p:spTgt spid="17"/>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accel="50000" decel="50000" fill="hold" grpId="0"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0-#ppt_w/2"/>
                                          </p:val>
                                        </p:tav>
                                        <p:tav tm="100000">
                                          <p:val>
                                            <p:strVal val="#ppt_x"/>
                                          </p:val>
                                        </p:tav>
                                      </p:tavLst>
                                    </p:anim>
                                    <p:anim calcmode="lin" valueType="num">
                                      <p:cBhvr additive="base">
                                        <p:cTn id="18" dur="500" fill="hold"/>
                                        <p:tgtEl>
                                          <p:spTgt spid="18"/>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accel="50000" decel="50000" fill="hold" grpId="0" nodeType="after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0-#ppt_w/2"/>
                                          </p:val>
                                        </p:tav>
                                        <p:tav tm="100000">
                                          <p:val>
                                            <p:strVal val="#ppt_x"/>
                                          </p:val>
                                        </p:tav>
                                      </p:tavLst>
                                    </p:anim>
                                    <p:anim calcmode="lin" valueType="num">
                                      <p:cBhvr additive="base">
                                        <p:cTn id="23" dur="500" fill="hold"/>
                                        <p:tgtEl>
                                          <p:spTgt spid="19"/>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2" decel="10000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1+#ppt_w/2"/>
                                          </p:val>
                                        </p:tav>
                                        <p:tav tm="100000">
                                          <p:val>
                                            <p:strVal val="#ppt_x"/>
                                          </p:val>
                                        </p:tav>
                                      </p:tavLst>
                                    </p:anim>
                                    <p:anim calcmode="lin" valueType="num">
                                      <p:cBhvr additive="base">
                                        <p:cTn id="28" dur="500" fill="hold"/>
                                        <p:tgtEl>
                                          <p:spTgt spid="20"/>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2" presetClass="entr" presetSubtype="1"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up)">
                                      <p:cBhvr>
                                        <p:cTn id="32" dur="500"/>
                                        <p:tgtEl>
                                          <p:spTgt spid="21"/>
                                        </p:tgtEl>
                                      </p:cBhvr>
                                    </p:animEffect>
                                  </p:childTnLst>
                                </p:cTn>
                              </p:par>
                            </p:childTnLst>
                          </p:cTn>
                        </p:par>
                        <p:par>
                          <p:cTn id="33" fill="hold">
                            <p:stCondLst>
                              <p:cond delay="3000"/>
                            </p:stCondLst>
                            <p:childTnLst>
                              <p:par>
                                <p:cTn id="34" presetID="2" presetClass="entr" presetSubtype="2" decel="100000" fill="hold" grpId="0" nodeType="afterEffect">
                                  <p:stCondLst>
                                    <p:cond delay="0"/>
                                  </p:stCondLst>
                                  <p:childTnLst>
                                    <p:set>
                                      <p:cBhvr>
                                        <p:cTn id="35" dur="1" fill="hold">
                                          <p:stCondLst>
                                            <p:cond delay="0"/>
                                          </p:stCondLst>
                                        </p:cTn>
                                        <p:tgtEl>
                                          <p:spTgt spid="16"/>
                                        </p:tgtEl>
                                        <p:attrNameLst>
                                          <p:attrName>style.visibility</p:attrName>
                                        </p:attrNameLst>
                                      </p:cBhvr>
                                      <p:to>
                                        <p:strVal val="visible"/>
                                      </p:to>
                                    </p:set>
                                    <p:anim calcmode="lin" valueType="num">
                                      <p:cBhvr additive="base">
                                        <p:cTn id="36" dur="500" fill="hold"/>
                                        <p:tgtEl>
                                          <p:spTgt spid="16"/>
                                        </p:tgtEl>
                                        <p:attrNameLst>
                                          <p:attrName>ppt_x</p:attrName>
                                        </p:attrNameLst>
                                      </p:cBhvr>
                                      <p:tavLst>
                                        <p:tav tm="0">
                                          <p:val>
                                            <p:strVal val="1+#ppt_w/2"/>
                                          </p:val>
                                        </p:tav>
                                        <p:tav tm="100000">
                                          <p:val>
                                            <p:strVal val="#ppt_x"/>
                                          </p:val>
                                        </p:tav>
                                      </p:tavLst>
                                    </p:anim>
                                    <p:anim calcmode="lin" valueType="num">
                                      <p:cBhvr additive="base">
                                        <p:cTn id="37" dur="500" fill="hold"/>
                                        <p:tgtEl>
                                          <p:spTgt spid="16"/>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22" presetClass="entr" presetSubtype="1"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wipe(up)">
                                      <p:cBhvr>
                                        <p:cTn id="41" dur="500"/>
                                        <p:tgtEl>
                                          <p:spTgt spid="22"/>
                                        </p:tgtEl>
                                      </p:cBhvr>
                                    </p:animEffect>
                                  </p:childTnLst>
                                </p:cTn>
                              </p:par>
                            </p:childTnLst>
                          </p:cTn>
                        </p:par>
                        <p:par>
                          <p:cTn id="42" fill="hold">
                            <p:stCondLst>
                              <p:cond delay="4000"/>
                            </p:stCondLst>
                            <p:childTnLst>
                              <p:par>
                                <p:cTn id="43" presetID="2" presetClass="entr" presetSubtype="2" decel="100000" fill="hold" grpId="0" nodeType="after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500" fill="hold"/>
                                        <p:tgtEl>
                                          <p:spTgt spid="24"/>
                                        </p:tgtEl>
                                        <p:attrNameLst>
                                          <p:attrName>ppt_x</p:attrName>
                                        </p:attrNameLst>
                                      </p:cBhvr>
                                      <p:tavLst>
                                        <p:tav tm="0">
                                          <p:val>
                                            <p:strVal val="1+#ppt_w/2"/>
                                          </p:val>
                                        </p:tav>
                                        <p:tav tm="100000">
                                          <p:val>
                                            <p:strVal val="#ppt_x"/>
                                          </p:val>
                                        </p:tav>
                                      </p:tavLst>
                                    </p:anim>
                                    <p:anim calcmode="lin" valueType="num">
                                      <p:cBhvr additive="base">
                                        <p:cTn id="46" dur="500" fill="hold"/>
                                        <p:tgtEl>
                                          <p:spTgt spid="24"/>
                                        </p:tgtEl>
                                        <p:attrNameLst>
                                          <p:attrName>ppt_y</p:attrName>
                                        </p:attrNameLst>
                                      </p:cBhvr>
                                      <p:tavLst>
                                        <p:tav tm="0">
                                          <p:val>
                                            <p:strVal val="#ppt_y"/>
                                          </p:val>
                                        </p:tav>
                                        <p:tav tm="100000">
                                          <p:val>
                                            <p:strVal val="#ppt_y"/>
                                          </p:val>
                                        </p:tav>
                                      </p:tavLst>
                                    </p:anim>
                                  </p:childTnLst>
                                </p:cTn>
                              </p:par>
                            </p:childTnLst>
                          </p:cTn>
                        </p:par>
                        <p:par>
                          <p:cTn id="47" fill="hold">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wipe(up)">
                                      <p:cBhvr>
                                        <p:cTn id="5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7" grpId="0" animBg="1"/>
      <p:bldP spid="18" grpId="0" animBg="1"/>
      <p:bldP spid="19" grpId="0" animBg="1"/>
      <p:bldP spid="20" grpId="0" animBg="1"/>
      <p:bldP spid="21" grpId="0" animBg="1"/>
      <p:bldP spid="16" grpId="0" animBg="1"/>
      <p:bldP spid="22" grpId="0" animBg="1"/>
      <p:bldP spid="24" grpId="0" animBg="1"/>
      <p:bldP spid="2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Rectangle 19">
            <a:extLst>
              <a:ext uri="{FF2B5EF4-FFF2-40B4-BE49-F238E27FC236}">
                <a16:creationId xmlns:a16="http://schemas.microsoft.com/office/drawing/2014/main" id="{E1DAAEEA-A384-2846-B3DE-957A78E8A936}"/>
              </a:ext>
            </a:extLst>
          </p:cNvPr>
          <p:cNvSpPr/>
          <p:nvPr/>
        </p:nvSpPr>
        <p:spPr>
          <a:xfrm>
            <a:off x="4537250" y="1805073"/>
            <a:ext cx="3148009" cy="1623927"/>
          </a:xfrm>
          <a:prstGeom prst="rect">
            <a:avLst/>
          </a:prstGeom>
          <a:solidFill>
            <a:schemeClr val="bg1">
              <a:lumMod val="75000"/>
            </a:schemeClr>
          </a:solidFill>
          <a:ln w="7620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2" name="Rectangle 21">
            <a:extLst>
              <a:ext uri="{FF2B5EF4-FFF2-40B4-BE49-F238E27FC236}">
                <a16:creationId xmlns:a16="http://schemas.microsoft.com/office/drawing/2014/main" id="{E21A304D-6437-384E-A1E4-BF25B0AC56FA}"/>
              </a:ext>
            </a:extLst>
          </p:cNvPr>
          <p:cNvSpPr/>
          <p:nvPr/>
        </p:nvSpPr>
        <p:spPr>
          <a:xfrm>
            <a:off x="4537250" y="3891175"/>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4" name="Rectangle 23">
            <a:extLst>
              <a:ext uri="{FF2B5EF4-FFF2-40B4-BE49-F238E27FC236}">
                <a16:creationId xmlns:a16="http://schemas.microsoft.com/office/drawing/2014/main" id="{91B2FB43-5D02-1840-9FCB-E494A3B274B0}"/>
              </a:ext>
            </a:extLst>
          </p:cNvPr>
          <p:cNvSpPr/>
          <p:nvPr/>
        </p:nvSpPr>
        <p:spPr>
          <a:xfrm>
            <a:off x="8233662" y="3894001"/>
            <a:ext cx="3148009" cy="1623926"/>
          </a:xfrm>
          <a:prstGeom prst="rect">
            <a:avLst/>
          </a:prstGeom>
          <a:solidFill>
            <a:schemeClr val="bg1">
              <a:lumMod val="75000"/>
            </a:schemeClr>
          </a:solidFill>
          <a:ln w="76200">
            <a:solidFill>
              <a:schemeClr val="accent4">
                <a:lumMod val="60000"/>
                <a:lumOff val="40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5" name="Rectangle 24">
            <a:extLst>
              <a:ext uri="{FF2B5EF4-FFF2-40B4-BE49-F238E27FC236}">
                <a16:creationId xmlns:a16="http://schemas.microsoft.com/office/drawing/2014/main" id="{08935663-BB34-C74C-BB00-37E5832DFE41}"/>
              </a:ext>
            </a:extLst>
          </p:cNvPr>
          <p:cNvSpPr/>
          <p:nvPr/>
        </p:nvSpPr>
        <p:spPr>
          <a:xfrm>
            <a:off x="8233662" y="1786976"/>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 name="TextBox 1">
            <a:extLst>
              <a:ext uri="{FF2B5EF4-FFF2-40B4-BE49-F238E27FC236}">
                <a16:creationId xmlns:a16="http://schemas.microsoft.com/office/drawing/2014/main" id="{09530F4E-F009-6042-A44D-0A064DEB2231}"/>
              </a:ext>
            </a:extLst>
          </p:cNvPr>
          <p:cNvSpPr txBox="1"/>
          <p:nvPr/>
        </p:nvSpPr>
        <p:spPr>
          <a:xfrm>
            <a:off x="5408926" y="1389320"/>
            <a:ext cx="1472458" cy="369332"/>
          </a:xfrm>
          <a:prstGeom prst="rect">
            <a:avLst/>
          </a:prstGeom>
          <a:noFill/>
          <a:ln>
            <a:noFill/>
          </a:ln>
        </p:spPr>
        <p:txBody>
          <a:bodyPr wrap="square" rtlCol="0">
            <a:spAutoFit/>
          </a:bodyPr>
          <a:lstStyle/>
          <a:p>
            <a:pPr algn="ctr"/>
            <a:r>
              <a:rPr lang="en-US" b="1" dirty="0">
                <a:solidFill>
                  <a:schemeClr val="bg1"/>
                </a:solidFill>
                <a:latin typeface="Century Schoolbook" panose="02040604050505020304" pitchFamily="18" charset="0"/>
                <a:cs typeface="Arial" panose="020B0604020202020204" pitchFamily="34" charset="0"/>
              </a:rPr>
              <a:t>Calculator</a:t>
            </a:r>
          </a:p>
        </p:txBody>
      </p:sp>
      <p:sp>
        <p:nvSpPr>
          <p:cNvPr id="26" name="TextBox 25">
            <a:extLst>
              <a:ext uri="{FF2B5EF4-FFF2-40B4-BE49-F238E27FC236}">
                <a16:creationId xmlns:a16="http://schemas.microsoft.com/office/drawing/2014/main" id="{B49A117C-63F7-D643-8FB6-13BBF29D5D19}"/>
              </a:ext>
            </a:extLst>
          </p:cNvPr>
          <p:cNvSpPr txBox="1"/>
          <p:nvPr/>
        </p:nvSpPr>
        <p:spPr>
          <a:xfrm>
            <a:off x="9158396" y="1393161"/>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Profiles</a:t>
            </a:r>
          </a:p>
        </p:txBody>
      </p:sp>
      <p:sp>
        <p:nvSpPr>
          <p:cNvPr id="27" name="TextBox 26">
            <a:extLst>
              <a:ext uri="{FF2B5EF4-FFF2-40B4-BE49-F238E27FC236}">
                <a16:creationId xmlns:a16="http://schemas.microsoft.com/office/drawing/2014/main" id="{D948EBF7-AEB3-A14A-91A4-C70CA8917A2F}"/>
              </a:ext>
            </a:extLst>
          </p:cNvPr>
          <p:cNvSpPr txBox="1"/>
          <p:nvPr/>
        </p:nvSpPr>
        <p:spPr>
          <a:xfrm>
            <a:off x="5495885" y="3541627"/>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Solver</a:t>
            </a:r>
          </a:p>
        </p:txBody>
      </p:sp>
      <p:sp>
        <p:nvSpPr>
          <p:cNvPr id="28" name="TextBox 27">
            <a:extLst>
              <a:ext uri="{FF2B5EF4-FFF2-40B4-BE49-F238E27FC236}">
                <a16:creationId xmlns:a16="http://schemas.microsoft.com/office/drawing/2014/main" id="{E32BBD1D-34C0-544C-B0DE-38659E887315}"/>
              </a:ext>
            </a:extLst>
          </p:cNvPr>
          <p:cNvSpPr txBox="1"/>
          <p:nvPr/>
        </p:nvSpPr>
        <p:spPr>
          <a:xfrm>
            <a:off x="8694438" y="3500186"/>
            <a:ext cx="2225943" cy="369332"/>
          </a:xfrm>
          <a:prstGeom prst="rect">
            <a:avLst/>
          </a:prstGeom>
          <a:noFill/>
          <a:ln>
            <a:noFill/>
          </a:ln>
        </p:spPr>
        <p:txBody>
          <a:bodyPr wrap="square" rtlCol="0">
            <a:spAutoFit/>
          </a:bodyPr>
          <a:lstStyle/>
          <a:p>
            <a:pPr algn="ctr"/>
            <a:r>
              <a:rPr lang="en-US" dirty="0">
                <a:solidFill>
                  <a:srgbClr val="FEE56B"/>
                </a:solidFill>
                <a:latin typeface="Century Schoolbook" panose="02040604050505020304" pitchFamily="18" charset="0"/>
                <a:cs typeface="Arial" panose="020B0604020202020204" pitchFamily="34" charset="0"/>
              </a:rPr>
              <a:t>Runway Query</a:t>
            </a:r>
          </a:p>
        </p:txBody>
      </p:sp>
      <p:pic>
        <p:nvPicPr>
          <p:cNvPr id="6" name="Picture 5" descr="Graphical user interface&#10;&#10;Description automatically generated">
            <a:extLst>
              <a:ext uri="{FF2B5EF4-FFF2-40B4-BE49-F238E27FC236}">
                <a16:creationId xmlns:a16="http://schemas.microsoft.com/office/drawing/2014/main" id="{BBC448C5-5178-784D-BEB9-2738CC668FEC}"/>
              </a:ext>
            </a:extLst>
          </p:cNvPr>
          <p:cNvPicPr>
            <a:picLocks noChangeAspect="1"/>
          </p:cNvPicPr>
          <p:nvPr/>
        </p:nvPicPr>
        <p:blipFill>
          <a:blip r:embed="rId2"/>
          <a:stretch>
            <a:fillRect/>
          </a:stretch>
        </p:blipFill>
        <p:spPr>
          <a:xfrm>
            <a:off x="4688536" y="1905445"/>
            <a:ext cx="2845434" cy="1386947"/>
          </a:xfrm>
          <a:prstGeom prst="rect">
            <a:avLst/>
          </a:prstGeom>
        </p:spPr>
      </p:pic>
      <p:pic>
        <p:nvPicPr>
          <p:cNvPr id="29" name="Picture 28" descr="Graphical user interface&#10;&#10;Description automatically generated">
            <a:extLst>
              <a:ext uri="{FF2B5EF4-FFF2-40B4-BE49-F238E27FC236}">
                <a16:creationId xmlns:a16="http://schemas.microsoft.com/office/drawing/2014/main" id="{01867493-C8AA-BB4A-80E7-C1002DD610D2}"/>
              </a:ext>
            </a:extLst>
          </p:cNvPr>
          <p:cNvPicPr>
            <a:picLocks noChangeAspect="1"/>
          </p:cNvPicPr>
          <p:nvPr/>
        </p:nvPicPr>
        <p:blipFill>
          <a:blip r:embed="rId3"/>
          <a:stretch>
            <a:fillRect/>
          </a:stretch>
        </p:blipFill>
        <p:spPr>
          <a:xfrm>
            <a:off x="8384693" y="1895282"/>
            <a:ext cx="2845942" cy="1418955"/>
          </a:xfrm>
          <a:prstGeom prst="rect">
            <a:avLst/>
          </a:prstGeom>
        </p:spPr>
      </p:pic>
      <p:pic>
        <p:nvPicPr>
          <p:cNvPr id="31" name="Picture 30" descr="Graphical user interface&#10;&#10;Description automatically generated">
            <a:extLst>
              <a:ext uri="{FF2B5EF4-FFF2-40B4-BE49-F238E27FC236}">
                <a16:creationId xmlns:a16="http://schemas.microsoft.com/office/drawing/2014/main" id="{C463F2D0-1E41-5A41-8C09-25DC8262E7FC}"/>
              </a:ext>
            </a:extLst>
          </p:cNvPr>
          <p:cNvPicPr>
            <a:picLocks noChangeAspect="1"/>
          </p:cNvPicPr>
          <p:nvPr/>
        </p:nvPicPr>
        <p:blipFill>
          <a:blip r:embed="rId4"/>
          <a:stretch>
            <a:fillRect/>
          </a:stretch>
        </p:blipFill>
        <p:spPr>
          <a:xfrm>
            <a:off x="4688536" y="4017862"/>
            <a:ext cx="2845434" cy="1386947"/>
          </a:xfrm>
          <a:prstGeom prst="rect">
            <a:avLst/>
          </a:prstGeom>
        </p:spPr>
      </p:pic>
      <p:pic>
        <p:nvPicPr>
          <p:cNvPr id="33" name="Picture 32" descr="Graphical user interface, application&#10;&#10;Description automatically generated">
            <a:extLst>
              <a:ext uri="{FF2B5EF4-FFF2-40B4-BE49-F238E27FC236}">
                <a16:creationId xmlns:a16="http://schemas.microsoft.com/office/drawing/2014/main" id="{26DF4C66-E42B-804A-A4A4-3301CC8588A0}"/>
              </a:ext>
            </a:extLst>
          </p:cNvPr>
          <p:cNvPicPr>
            <a:picLocks noChangeAspect="1"/>
          </p:cNvPicPr>
          <p:nvPr/>
        </p:nvPicPr>
        <p:blipFill>
          <a:blip r:embed="rId5"/>
          <a:stretch>
            <a:fillRect/>
          </a:stretch>
        </p:blipFill>
        <p:spPr>
          <a:xfrm>
            <a:off x="8384693" y="4009664"/>
            <a:ext cx="2845434" cy="1386947"/>
          </a:xfrm>
          <a:prstGeom prst="rect">
            <a:avLst/>
          </a:prstGeom>
        </p:spPr>
      </p:pic>
      <p:sp>
        <p:nvSpPr>
          <p:cNvPr id="30" name="footer placeholder">
            <a:extLst>
              <a:ext uri="{FF2B5EF4-FFF2-40B4-BE49-F238E27FC236}">
                <a16:creationId xmlns:a16="http://schemas.microsoft.com/office/drawing/2014/main" id="{A35FEA8F-3D36-5A44-81AF-109D0D3A0F60}"/>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34" name="title">
            <a:extLst>
              <a:ext uri="{FF2B5EF4-FFF2-40B4-BE49-F238E27FC236}">
                <a16:creationId xmlns:a16="http://schemas.microsoft.com/office/drawing/2014/main" id="{48B9D63F-B4DB-9849-9BB3-D7171C0C2F41}"/>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35" name="Picture 2" descr="Operator Performance Laboratory (OPL) | Afwerx Challenge Virtual Tradeshow">
            <a:extLst>
              <a:ext uri="{FF2B5EF4-FFF2-40B4-BE49-F238E27FC236}">
                <a16:creationId xmlns:a16="http://schemas.microsoft.com/office/drawing/2014/main" id="{971EEE0E-30FB-D445-965A-B1DCD46AE317}"/>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701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9035304" y="1718373"/>
            <a:ext cx="2348455" cy="3293209"/>
          </a:xfrm>
          <a:prstGeom prst="rect">
            <a:avLst/>
          </a:prstGeom>
          <a:noFill/>
        </p:spPr>
        <p:txBody>
          <a:bodyPr wrap="square" rtlCol="0">
            <a:spAutoFit/>
          </a:bodyPr>
          <a:lstStyle/>
          <a:p>
            <a:r>
              <a:rPr lang="en-US" sz="1600" dirty="0">
                <a:solidFill>
                  <a:schemeClr val="bg1"/>
                </a:solidFill>
                <a:latin typeface="Century Schoolbook" panose="02040604050505020304" pitchFamily="18" charset="0"/>
              </a:rPr>
              <a:t>The Runway Query dashboard provides the ability to view runway conditions from a specified airport ID.</a:t>
            </a:r>
          </a:p>
          <a:p>
            <a:endParaRPr lang="en-US" sz="1600" dirty="0">
              <a:solidFill>
                <a:schemeClr val="bg1"/>
              </a:solidFill>
              <a:latin typeface="Century Schoolbook" panose="02040604050505020304" pitchFamily="18" charset="0"/>
            </a:endParaRPr>
          </a:p>
          <a:p>
            <a:r>
              <a:rPr lang="en-US" sz="1600" dirty="0">
                <a:solidFill>
                  <a:schemeClr val="bg1"/>
                </a:solidFill>
                <a:latin typeface="Century Schoolbook" panose="02040604050505020304" pitchFamily="18" charset="0"/>
              </a:rPr>
              <a:t>The query uses </a:t>
            </a:r>
            <a:r>
              <a:rPr lang="en-US" sz="1600" dirty="0" err="1">
                <a:solidFill>
                  <a:schemeClr val="bg1"/>
                </a:solidFill>
                <a:latin typeface="Century Schoolbook" panose="02040604050505020304" pitchFamily="18" charset="0"/>
              </a:rPr>
              <a:t>faa.gov</a:t>
            </a:r>
            <a:r>
              <a:rPr lang="en-US" sz="1600" dirty="0">
                <a:solidFill>
                  <a:schemeClr val="bg1"/>
                </a:solidFill>
                <a:latin typeface="Century Schoolbook" panose="02040604050505020304" pitchFamily="18" charset="0"/>
              </a:rPr>
              <a:t> for runway specific info and </a:t>
            </a:r>
            <a:r>
              <a:rPr lang="en-US" sz="1600" dirty="0" err="1">
                <a:solidFill>
                  <a:schemeClr val="bg1"/>
                </a:solidFill>
                <a:latin typeface="Century Schoolbook" panose="02040604050505020304" pitchFamily="18" charset="0"/>
              </a:rPr>
              <a:t>aviationweather.org</a:t>
            </a:r>
            <a:r>
              <a:rPr lang="en-US" sz="1600" dirty="0">
                <a:solidFill>
                  <a:schemeClr val="bg1"/>
                </a:solidFill>
                <a:latin typeface="Century Schoolbook" panose="02040604050505020304" pitchFamily="18" charset="0"/>
              </a:rPr>
              <a:t> for weather related items.</a:t>
            </a:r>
          </a:p>
        </p:txBody>
      </p:sp>
      <p:sp>
        <p:nvSpPr>
          <p:cNvPr id="20" name="footer placeholder">
            <a:extLst>
              <a:ext uri="{FF2B5EF4-FFF2-40B4-BE49-F238E27FC236}">
                <a16:creationId xmlns:a16="http://schemas.microsoft.com/office/drawing/2014/main" id="{98AAFCE6-BBB1-3741-9374-507F63EF37F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8D022347-19FA-AE43-9BD2-ECD4BB838E0C}"/>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3" name="Picture 2" descr="Graphical user interface, website&#10;&#10;Description automatically generated">
            <a:extLst>
              <a:ext uri="{FF2B5EF4-FFF2-40B4-BE49-F238E27FC236}">
                <a16:creationId xmlns:a16="http://schemas.microsoft.com/office/drawing/2014/main" id="{F690532E-748D-8549-BBA3-73B3F762F9F8}"/>
              </a:ext>
            </a:extLst>
          </p:cNvPr>
          <p:cNvPicPr>
            <a:picLocks noChangeAspect="1"/>
          </p:cNvPicPr>
          <p:nvPr/>
        </p:nvPicPr>
        <p:blipFill>
          <a:blip r:embed="rId2"/>
          <a:stretch>
            <a:fillRect/>
          </a:stretch>
        </p:blipFill>
        <p:spPr>
          <a:xfrm>
            <a:off x="4221734" y="2012950"/>
            <a:ext cx="4406900" cy="2832100"/>
          </a:xfrm>
          <a:prstGeom prst="rect">
            <a:avLst/>
          </a:prstGeom>
        </p:spPr>
      </p:pic>
      <p:pic>
        <p:nvPicPr>
          <p:cNvPr id="23" name="Picture 2" descr="Operator Performance Laboratory (OPL) | Afwerx Challenge Virtual Tradeshow">
            <a:extLst>
              <a:ext uri="{FF2B5EF4-FFF2-40B4-BE49-F238E27FC236}">
                <a16:creationId xmlns:a16="http://schemas.microsoft.com/office/drawing/2014/main" id="{13DDF421-2D38-C844-98B4-ECB788E27661}"/>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7989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dirty="0">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8971296" y="2883805"/>
            <a:ext cx="2348455" cy="1323439"/>
          </a:xfrm>
          <a:prstGeom prst="rect">
            <a:avLst/>
          </a:prstGeom>
          <a:noFill/>
        </p:spPr>
        <p:txBody>
          <a:bodyPr wrap="square" rtlCol="0">
            <a:spAutoFit/>
          </a:bodyPr>
          <a:lstStyle/>
          <a:p>
            <a:r>
              <a:rPr lang="en-US" sz="1600" dirty="0">
                <a:solidFill>
                  <a:schemeClr val="bg1"/>
                </a:solidFill>
                <a:latin typeface="Century Schoolbook" panose="02040604050505020304" pitchFamily="18" charset="0"/>
              </a:rPr>
              <a:t>Once queried, runway conditions are displayed in the table on the right side of the dashboard.</a:t>
            </a:r>
          </a:p>
        </p:txBody>
      </p:sp>
      <p:sp>
        <p:nvSpPr>
          <p:cNvPr id="20" name="footer placeholder">
            <a:extLst>
              <a:ext uri="{FF2B5EF4-FFF2-40B4-BE49-F238E27FC236}">
                <a16:creationId xmlns:a16="http://schemas.microsoft.com/office/drawing/2014/main" id="{98AAFCE6-BBB1-3741-9374-507F63EF37F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8D022347-19FA-AE43-9BD2-ECD4BB838E0C}"/>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3" name="Picture 2" descr="Operator Performance Laboratory (OPL) | Afwerx Challenge Virtual Tradeshow">
            <a:extLst>
              <a:ext uri="{FF2B5EF4-FFF2-40B4-BE49-F238E27FC236}">
                <a16:creationId xmlns:a16="http://schemas.microsoft.com/office/drawing/2014/main" id="{13DDF421-2D38-C844-98B4-ECB788E2766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Table&#10;&#10;Description automatically generated">
            <a:extLst>
              <a:ext uri="{FF2B5EF4-FFF2-40B4-BE49-F238E27FC236}">
                <a16:creationId xmlns:a16="http://schemas.microsoft.com/office/drawing/2014/main" id="{A7B3FC80-2716-6542-92EC-005417B1BB6F}"/>
              </a:ext>
            </a:extLst>
          </p:cNvPr>
          <p:cNvPicPr>
            <a:picLocks noChangeAspect="1"/>
          </p:cNvPicPr>
          <p:nvPr/>
        </p:nvPicPr>
        <p:blipFill>
          <a:blip r:embed="rId4"/>
          <a:stretch>
            <a:fillRect/>
          </a:stretch>
        </p:blipFill>
        <p:spPr>
          <a:xfrm>
            <a:off x="4494784" y="1767418"/>
            <a:ext cx="3865888" cy="3532622"/>
          </a:xfrm>
          <a:prstGeom prst="rect">
            <a:avLst/>
          </a:prstGeom>
        </p:spPr>
      </p:pic>
    </p:spTree>
    <p:extLst>
      <p:ext uri="{BB962C8B-B14F-4D97-AF65-F5344CB8AC3E}">
        <p14:creationId xmlns:p14="http://schemas.microsoft.com/office/powerpoint/2010/main" val="2080290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pic>
        <p:nvPicPr>
          <p:cNvPr id="8" name="Picture 7" descr="Graphical user interface, website&#10;&#10;Description automatically generated">
            <a:extLst>
              <a:ext uri="{FF2B5EF4-FFF2-40B4-BE49-F238E27FC236}">
                <a16:creationId xmlns:a16="http://schemas.microsoft.com/office/drawing/2014/main" id="{FB61291D-EFD7-EE4F-95E5-71153EBB6185}"/>
              </a:ext>
            </a:extLst>
          </p:cNvPr>
          <p:cNvPicPr>
            <a:picLocks noChangeAspect="1"/>
          </p:cNvPicPr>
          <p:nvPr/>
        </p:nvPicPr>
        <p:blipFill rotWithShape="1">
          <a:blip r:embed="rId2"/>
          <a:srcRect l="9399" r="10168"/>
          <a:stretch/>
        </p:blipFill>
        <p:spPr>
          <a:xfrm>
            <a:off x="6286499" y="1568012"/>
            <a:ext cx="5484015" cy="3721975"/>
          </a:xfrm>
          <a:prstGeom prst="rect">
            <a:avLst/>
          </a:prstGeom>
        </p:spPr>
      </p:pic>
      <p:sp>
        <p:nvSpPr>
          <p:cNvPr id="13" name="TextBox 12">
            <a:extLst>
              <a:ext uri="{FF2B5EF4-FFF2-40B4-BE49-F238E27FC236}">
                <a16:creationId xmlns:a16="http://schemas.microsoft.com/office/drawing/2014/main" id="{402C65E7-ECAC-274F-AFEB-54B8861A0FA3}"/>
              </a:ext>
            </a:extLst>
          </p:cNvPr>
          <p:cNvSpPr txBox="1"/>
          <p:nvPr/>
        </p:nvSpPr>
        <p:spPr>
          <a:xfrm>
            <a:off x="55867" y="1568012"/>
            <a:ext cx="5849635" cy="4062651"/>
          </a:xfrm>
          <a:prstGeom prst="rect">
            <a:avLst/>
          </a:prstGeom>
          <a:noFill/>
        </p:spPr>
        <p:txBody>
          <a:bodyPr wrap="square" rtlCol="0">
            <a:spAutoFit/>
          </a:bodyPr>
          <a:lstStyle/>
          <a:p>
            <a:r>
              <a:rPr lang="en-US" sz="2000" dirty="0">
                <a:solidFill>
                  <a:schemeClr val="bg1"/>
                </a:solidFill>
                <a:latin typeface="Century Schoolbook" panose="02040604050505020304" pitchFamily="18" charset="0"/>
                <a:cs typeface="Arial" panose="020B0604020202020204" pitchFamily="34" charset="0"/>
              </a:rPr>
              <a:t>The L-39ZA TOLD Calculator is able to calculate takeoff, landing, and stall speed parameters for the L-39ZA light attack aircraft.</a:t>
            </a:r>
          </a:p>
          <a:p>
            <a:endParaRPr lang="en-US" dirty="0">
              <a:solidFill>
                <a:schemeClr val="bg1"/>
              </a:solidFill>
              <a:latin typeface="Century Schoolbook" panose="02040604050505020304" pitchFamily="18" charset="0"/>
              <a:cs typeface="Arial" panose="020B0604020202020204" pitchFamily="34" charset="0"/>
            </a:endParaRPr>
          </a:p>
          <a:p>
            <a:endParaRPr lang="en-US" dirty="0">
              <a:solidFill>
                <a:schemeClr val="bg1"/>
              </a:solidFill>
              <a:latin typeface="Century Schoolbook" panose="02040604050505020304" pitchFamily="18" charset="0"/>
              <a:cs typeface="Arial" panose="020B0604020202020204" pitchFamily="34" charset="0"/>
            </a:endParaRPr>
          </a:p>
          <a:p>
            <a:r>
              <a:rPr lang="en-US" sz="2000" dirty="0">
                <a:solidFill>
                  <a:schemeClr val="bg1"/>
                </a:solidFill>
                <a:latin typeface="Century Schoolbook" panose="02040604050505020304" pitchFamily="18" charset="0"/>
                <a:cs typeface="Arial" panose="020B0604020202020204" pitchFamily="34" charset="0"/>
              </a:rPr>
              <a:t>The application contains 4 main functions:</a:t>
            </a:r>
          </a:p>
          <a:p>
            <a:endParaRPr lang="en-US" dirty="0">
              <a:solidFill>
                <a:schemeClr val="bg1"/>
              </a:solidFill>
              <a:latin typeface="Century Schoolbook" panose="02040604050505020304" pitchFamily="18" charset="0"/>
              <a:cs typeface="Arial" panose="020B0604020202020204" pitchFamily="34" charset="0"/>
            </a:endParaRPr>
          </a:p>
          <a:p>
            <a:pPr marL="800100" lvl="1" indent="-342900">
              <a:buFont typeface="+mj-lt"/>
              <a:buAutoNum type="arabicPeriod"/>
            </a:pPr>
            <a:r>
              <a:rPr lang="en-US" dirty="0">
                <a:solidFill>
                  <a:schemeClr val="bg1"/>
                </a:solidFill>
                <a:latin typeface="Century Schoolbook" panose="02040604050505020304" pitchFamily="18" charset="0"/>
                <a:cs typeface="Arial" panose="020B0604020202020204" pitchFamily="34" charset="0"/>
              </a:rPr>
              <a:t>Mission Parameters Calculator</a:t>
            </a:r>
            <a:endParaRPr lang="en-US" sz="1000" dirty="0">
              <a:solidFill>
                <a:schemeClr val="bg1"/>
              </a:solidFill>
              <a:latin typeface="Century Schoolbook" panose="02040604050505020304" pitchFamily="18" charset="0"/>
              <a:cs typeface="Arial" panose="020B0604020202020204" pitchFamily="34" charset="0"/>
            </a:endParaRPr>
          </a:p>
          <a:p>
            <a:pPr marL="800100" lvl="1" indent="-342900">
              <a:buFont typeface="+mj-lt"/>
              <a:buAutoNum type="arabicPeriod"/>
            </a:pPr>
            <a:r>
              <a:rPr lang="en-US" dirty="0">
                <a:solidFill>
                  <a:schemeClr val="bg1"/>
                </a:solidFill>
                <a:latin typeface="Century Schoolbook" panose="02040604050505020304" pitchFamily="18" charset="0"/>
                <a:cs typeface="Arial" panose="020B0604020202020204" pitchFamily="34" charset="0"/>
              </a:rPr>
              <a:t>Aircraft &amp; Pilot Profile Creation, Editing, and Deletion</a:t>
            </a:r>
            <a:endParaRPr lang="en-US" sz="1000" dirty="0">
              <a:solidFill>
                <a:schemeClr val="bg1"/>
              </a:solidFill>
              <a:latin typeface="Century Schoolbook" panose="02040604050505020304" pitchFamily="18" charset="0"/>
              <a:cs typeface="Arial" panose="020B0604020202020204" pitchFamily="34" charset="0"/>
            </a:endParaRPr>
          </a:p>
          <a:p>
            <a:pPr marL="800100" lvl="1" indent="-342900">
              <a:buFont typeface="+mj-lt"/>
              <a:buAutoNum type="arabicPeriod"/>
            </a:pPr>
            <a:r>
              <a:rPr lang="en-US" dirty="0">
                <a:solidFill>
                  <a:schemeClr val="bg1"/>
                </a:solidFill>
                <a:latin typeface="Century Schoolbook" panose="02040604050505020304" pitchFamily="18" charset="0"/>
                <a:cs typeface="Arial" panose="020B0604020202020204" pitchFamily="34" charset="0"/>
              </a:rPr>
              <a:t>Maximum Fuel Capacity Solver</a:t>
            </a:r>
            <a:endParaRPr lang="en-US" sz="1000" dirty="0">
              <a:solidFill>
                <a:schemeClr val="bg1"/>
              </a:solidFill>
              <a:latin typeface="Century Schoolbook" panose="02040604050505020304" pitchFamily="18" charset="0"/>
              <a:cs typeface="Arial" panose="020B0604020202020204" pitchFamily="34" charset="0"/>
            </a:endParaRPr>
          </a:p>
          <a:p>
            <a:pPr marL="800100" lvl="1" indent="-342900">
              <a:buFont typeface="+mj-lt"/>
              <a:buAutoNum type="arabicPeriod"/>
            </a:pPr>
            <a:r>
              <a:rPr lang="en-US" dirty="0">
                <a:solidFill>
                  <a:schemeClr val="bg1"/>
                </a:solidFill>
                <a:latin typeface="Century Schoolbook" panose="02040604050505020304" pitchFamily="18" charset="0"/>
                <a:cs typeface="Arial" panose="020B0604020202020204" pitchFamily="34" charset="0"/>
              </a:rPr>
              <a:t>Automatic Query of Airport-Specific Runway Conditions</a:t>
            </a:r>
          </a:p>
          <a:p>
            <a:pPr marL="285750" indent="-285750">
              <a:buFont typeface="Arial" panose="020B0604020202020204" pitchFamily="34" charset="0"/>
              <a:buChar char="•"/>
            </a:pPr>
            <a:endParaRPr lang="en-US" dirty="0">
              <a:solidFill>
                <a:schemeClr val="bg1"/>
              </a:solidFill>
              <a:latin typeface="Century Schoolbook" panose="02040604050505020304" pitchFamily="18" charset="0"/>
            </a:endParaRPr>
          </a:p>
        </p:txBody>
      </p:sp>
      <p:sp>
        <p:nvSpPr>
          <p:cNvPr id="15" name="title">
            <a:extLst>
              <a:ext uri="{FF2B5EF4-FFF2-40B4-BE49-F238E27FC236}">
                <a16:creationId xmlns:a16="http://schemas.microsoft.com/office/drawing/2014/main" id="{5D02D9CD-8B1D-8947-8EC8-B450C5056911}"/>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sp>
        <p:nvSpPr>
          <p:cNvPr id="10" name="footer placeholder">
            <a:extLst>
              <a:ext uri="{FF2B5EF4-FFF2-40B4-BE49-F238E27FC236}">
                <a16:creationId xmlns:a16="http://schemas.microsoft.com/office/drawing/2014/main" id="{D690ED12-BC91-F044-AB6F-FF3EE800A5B4}"/>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pic>
        <p:nvPicPr>
          <p:cNvPr id="11" name="Picture 2" descr="Operator Performance Laboratory (OPL) | Afwerx Challenge Virtual Tradeshow">
            <a:extLst>
              <a:ext uri="{FF2B5EF4-FFF2-40B4-BE49-F238E27FC236}">
                <a16:creationId xmlns:a16="http://schemas.microsoft.com/office/drawing/2014/main" id="{6D2E261D-CD26-F242-A59A-378A3245E47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818A1ED7-F9A0-2D47-A86C-9C8A441197C2}"/>
              </a:ext>
            </a:extLst>
          </p:cNvPr>
          <p:cNvSpPr txBox="1"/>
          <p:nvPr/>
        </p:nvSpPr>
        <p:spPr>
          <a:xfrm>
            <a:off x="7561656" y="5289987"/>
            <a:ext cx="2933700" cy="283963"/>
          </a:xfrm>
          <a:prstGeom prst="rect">
            <a:avLst/>
          </a:prstGeom>
          <a:noFill/>
        </p:spPr>
        <p:txBody>
          <a:bodyPr wrap="square" rtlCol="0">
            <a:spAutoFit/>
          </a:bodyPr>
          <a:lstStyle/>
          <a:p>
            <a:pPr lvl="0" algn="ctr"/>
            <a:r>
              <a:rPr lang="en-US" sz="1200">
                <a:solidFill>
                  <a:schemeClr val="bg2">
                    <a:lumMod val="90000"/>
                  </a:schemeClr>
                </a:solidFill>
                <a:latin typeface="Century Schoolbook" panose="02040604050505020304" pitchFamily="18" charset="0"/>
              </a:rPr>
              <a:t>TOLD Calculator Login Page</a:t>
            </a:r>
            <a:endParaRPr lang="en-US" sz="1200">
              <a:solidFill>
                <a:schemeClr val="bg2">
                  <a:lumMod val="90000"/>
                </a:schemeClr>
              </a:solidFill>
            </a:endParaRPr>
          </a:p>
        </p:txBody>
      </p:sp>
    </p:spTree>
    <p:extLst>
      <p:ext uri="{BB962C8B-B14F-4D97-AF65-F5344CB8AC3E}">
        <p14:creationId xmlns:p14="http://schemas.microsoft.com/office/powerpoint/2010/main" val="16256491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Rectangle 19">
            <a:extLst>
              <a:ext uri="{FF2B5EF4-FFF2-40B4-BE49-F238E27FC236}">
                <a16:creationId xmlns:a16="http://schemas.microsoft.com/office/drawing/2014/main" id="{E1DAAEEA-A384-2846-B3DE-957A78E8A936}"/>
              </a:ext>
            </a:extLst>
          </p:cNvPr>
          <p:cNvSpPr/>
          <p:nvPr/>
        </p:nvSpPr>
        <p:spPr>
          <a:xfrm>
            <a:off x="4537250" y="1805073"/>
            <a:ext cx="3148009" cy="1623927"/>
          </a:xfrm>
          <a:prstGeom prst="rect">
            <a:avLst/>
          </a:prstGeom>
          <a:solidFill>
            <a:schemeClr val="bg1">
              <a:lumMod val="75000"/>
            </a:schemeClr>
          </a:solidFill>
          <a:ln w="76200">
            <a:solidFill>
              <a:schemeClr val="accent4">
                <a:lumMod val="60000"/>
                <a:lumOff val="40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2" name="Rectangle 21">
            <a:extLst>
              <a:ext uri="{FF2B5EF4-FFF2-40B4-BE49-F238E27FC236}">
                <a16:creationId xmlns:a16="http://schemas.microsoft.com/office/drawing/2014/main" id="{E21A304D-6437-384E-A1E4-BF25B0AC56FA}"/>
              </a:ext>
            </a:extLst>
          </p:cNvPr>
          <p:cNvSpPr/>
          <p:nvPr/>
        </p:nvSpPr>
        <p:spPr>
          <a:xfrm>
            <a:off x="4537250" y="3891175"/>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4" name="Rectangle 23">
            <a:extLst>
              <a:ext uri="{FF2B5EF4-FFF2-40B4-BE49-F238E27FC236}">
                <a16:creationId xmlns:a16="http://schemas.microsoft.com/office/drawing/2014/main" id="{91B2FB43-5D02-1840-9FCB-E494A3B274B0}"/>
              </a:ext>
            </a:extLst>
          </p:cNvPr>
          <p:cNvSpPr/>
          <p:nvPr/>
        </p:nvSpPr>
        <p:spPr>
          <a:xfrm>
            <a:off x="8233662" y="3894001"/>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5" name="Rectangle 24">
            <a:extLst>
              <a:ext uri="{FF2B5EF4-FFF2-40B4-BE49-F238E27FC236}">
                <a16:creationId xmlns:a16="http://schemas.microsoft.com/office/drawing/2014/main" id="{08935663-BB34-C74C-BB00-37E5832DFE41}"/>
              </a:ext>
            </a:extLst>
          </p:cNvPr>
          <p:cNvSpPr/>
          <p:nvPr/>
        </p:nvSpPr>
        <p:spPr>
          <a:xfrm>
            <a:off x="8233662" y="1786976"/>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 name="TextBox 1">
            <a:extLst>
              <a:ext uri="{FF2B5EF4-FFF2-40B4-BE49-F238E27FC236}">
                <a16:creationId xmlns:a16="http://schemas.microsoft.com/office/drawing/2014/main" id="{09530F4E-F009-6042-A44D-0A064DEB2231}"/>
              </a:ext>
            </a:extLst>
          </p:cNvPr>
          <p:cNvSpPr txBox="1"/>
          <p:nvPr/>
        </p:nvSpPr>
        <p:spPr>
          <a:xfrm>
            <a:off x="5408926" y="1389320"/>
            <a:ext cx="1472458" cy="369332"/>
          </a:xfrm>
          <a:prstGeom prst="rect">
            <a:avLst/>
          </a:prstGeom>
          <a:noFill/>
          <a:ln>
            <a:noFill/>
          </a:ln>
        </p:spPr>
        <p:txBody>
          <a:bodyPr wrap="square" rtlCol="0">
            <a:spAutoFit/>
          </a:bodyPr>
          <a:lstStyle/>
          <a:p>
            <a:pPr algn="ctr"/>
            <a:r>
              <a:rPr lang="en-US" b="1">
                <a:solidFill>
                  <a:srgbClr val="FEE56B"/>
                </a:solidFill>
                <a:latin typeface="Century Schoolbook" panose="02040604050505020304" pitchFamily="18" charset="0"/>
                <a:cs typeface="Arial" panose="020B0604020202020204" pitchFamily="34" charset="0"/>
              </a:rPr>
              <a:t>Calculator</a:t>
            </a:r>
          </a:p>
        </p:txBody>
      </p:sp>
      <p:sp>
        <p:nvSpPr>
          <p:cNvPr id="26" name="TextBox 25">
            <a:extLst>
              <a:ext uri="{FF2B5EF4-FFF2-40B4-BE49-F238E27FC236}">
                <a16:creationId xmlns:a16="http://schemas.microsoft.com/office/drawing/2014/main" id="{B49A117C-63F7-D643-8FB6-13BBF29D5D19}"/>
              </a:ext>
            </a:extLst>
          </p:cNvPr>
          <p:cNvSpPr txBox="1"/>
          <p:nvPr/>
        </p:nvSpPr>
        <p:spPr>
          <a:xfrm>
            <a:off x="9158396" y="1393161"/>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Profiles</a:t>
            </a:r>
          </a:p>
        </p:txBody>
      </p:sp>
      <p:sp>
        <p:nvSpPr>
          <p:cNvPr id="27" name="TextBox 26">
            <a:extLst>
              <a:ext uri="{FF2B5EF4-FFF2-40B4-BE49-F238E27FC236}">
                <a16:creationId xmlns:a16="http://schemas.microsoft.com/office/drawing/2014/main" id="{D948EBF7-AEB3-A14A-91A4-C70CA8917A2F}"/>
              </a:ext>
            </a:extLst>
          </p:cNvPr>
          <p:cNvSpPr txBox="1"/>
          <p:nvPr/>
        </p:nvSpPr>
        <p:spPr>
          <a:xfrm>
            <a:off x="5495885" y="3541627"/>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Solver</a:t>
            </a:r>
          </a:p>
        </p:txBody>
      </p:sp>
      <p:sp>
        <p:nvSpPr>
          <p:cNvPr id="28" name="TextBox 27">
            <a:extLst>
              <a:ext uri="{FF2B5EF4-FFF2-40B4-BE49-F238E27FC236}">
                <a16:creationId xmlns:a16="http://schemas.microsoft.com/office/drawing/2014/main" id="{E32BBD1D-34C0-544C-B0DE-38659E887315}"/>
              </a:ext>
            </a:extLst>
          </p:cNvPr>
          <p:cNvSpPr txBox="1"/>
          <p:nvPr/>
        </p:nvSpPr>
        <p:spPr>
          <a:xfrm>
            <a:off x="8694438" y="3500186"/>
            <a:ext cx="2225943"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Runway Query</a:t>
            </a:r>
          </a:p>
        </p:txBody>
      </p:sp>
      <p:pic>
        <p:nvPicPr>
          <p:cNvPr id="6" name="Picture 5" descr="Graphical user interface&#10;&#10;Description automatically generated">
            <a:extLst>
              <a:ext uri="{FF2B5EF4-FFF2-40B4-BE49-F238E27FC236}">
                <a16:creationId xmlns:a16="http://schemas.microsoft.com/office/drawing/2014/main" id="{BBC448C5-5178-784D-BEB9-2738CC668FEC}"/>
              </a:ext>
            </a:extLst>
          </p:cNvPr>
          <p:cNvPicPr>
            <a:picLocks noChangeAspect="1"/>
          </p:cNvPicPr>
          <p:nvPr/>
        </p:nvPicPr>
        <p:blipFill>
          <a:blip r:embed="rId2"/>
          <a:stretch>
            <a:fillRect/>
          </a:stretch>
        </p:blipFill>
        <p:spPr>
          <a:xfrm>
            <a:off x="4688536" y="1905445"/>
            <a:ext cx="2845434" cy="1386947"/>
          </a:xfrm>
          <a:prstGeom prst="rect">
            <a:avLst/>
          </a:prstGeom>
        </p:spPr>
      </p:pic>
      <p:pic>
        <p:nvPicPr>
          <p:cNvPr id="29" name="Picture 28" descr="Graphical user interface&#10;&#10;Description automatically generated">
            <a:extLst>
              <a:ext uri="{FF2B5EF4-FFF2-40B4-BE49-F238E27FC236}">
                <a16:creationId xmlns:a16="http://schemas.microsoft.com/office/drawing/2014/main" id="{01867493-C8AA-BB4A-80E7-C1002DD610D2}"/>
              </a:ext>
            </a:extLst>
          </p:cNvPr>
          <p:cNvPicPr>
            <a:picLocks noChangeAspect="1"/>
          </p:cNvPicPr>
          <p:nvPr/>
        </p:nvPicPr>
        <p:blipFill>
          <a:blip r:embed="rId3"/>
          <a:stretch>
            <a:fillRect/>
          </a:stretch>
        </p:blipFill>
        <p:spPr>
          <a:xfrm>
            <a:off x="8384693" y="1895282"/>
            <a:ext cx="2845942" cy="1418955"/>
          </a:xfrm>
          <a:prstGeom prst="rect">
            <a:avLst/>
          </a:prstGeom>
        </p:spPr>
      </p:pic>
      <p:pic>
        <p:nvPicPr>
          <p:cNvPr id="31" name="Picture 30" descr="Graphical user interface&#10;&#10;Description automatically generated">
            <a:extLst>
              <a:ext uri="{FF2B5EF4-FFF2-40B4-BE49-F238E27FC236}">
                <a16:creationId xmlns:a16="http://schemas.microsoft.com/office/drawing/2014/main" id="{C463F2D0-1E41-5A41-8C09-25DC8262E7FC}"/>
              </a:ext>
            </a:extLst>
          </p:cNvPr>
          <p:cNvPicPr>
            <a:picLocks noChangeAspect="1"/>
          </p:cNvPicPr>
          <p:nvPr/>
        </p:nvPicPr>
        <p:blipFill>
          <a:blip r:embed="rId4"/>
          <a:stretch>
            <a:fillRect/>
          </a:stretch>
        </p:blipFill>
        <p:spPr>
          <a:xfrm>
            <a:off x="4688536" y="4017862"/>
            <a:ext cx="2845434" cy="1386947"/>
          </a:xfrm>
          <a:prstGeom prst="rect">
            <a:avLst/>
          </a:prstGeom>
        </p:spPr>
      </p:pic>
      <p:pic>
        <p:nvPicPr>
          <p:cNvPr id="33" name="Picture 32" descr="Graphical user interface, application&#10;&#10;Description automatically generated">
            <a:extLst>
              <a:ext uri="{FF2B5EF4-FFF2-40B4-BE49-F238E27FC236}">
                <a16:creationId xmlns:a16="http://schemas.microsoft.com/office/drawing/2014/main" id="{26DF4C66-E42B-804A-A4A4-3301CC8588A0}"/>
              </a:ext>
            </a:extLst>
          </p:cNvPr>
          <p:cNvPicPr>
            <a:picLocks noChangeAspect="1"/>
          </p:cNvPicPr>
          <p:nvPr/>
        </p:nvPicPr>
        <p:blipFill>
          <a:blip r:embed="rId5"/>
          <a:stretch>
            <a:fillRect/>
          </a:stretch>
        </p:blipFill>
        <p:spPr>
          <a:xfrm>
            <a:off x="8384693" y="4009664"/>
            <a:ext cx="2845434" cy="1386947"/>
          </a:xfrm>
          <a:prstGeom prst="rect">
            <a:avLst/>
          </a:prstGeom>
        </p:spPr>
      </p:pic>
      <p:sp>
        <p:nvSpPr>
          <p:cNvPr id="30" name="footer placeholder">
            <a:extLst>
              <a:ext uri="{FF2B5EF4-FFF2-40B4-BE49-F238E27FC236}">
                <a16:creationId xmlns:a16="http://schemas.microsoft.com/office/drawing/2014/main" id="{A35FEA8F-3D36-5A44-81AF-109D0D3A0F60}"/>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34" name="title">
            <a:extLst>
              <a:ext uri="{FF2B5EF4-FFF2-40B4-BE49-F238E27FC236}">
                <a16:creationId xmlns:a16="http://schemas.microsoft.com/office/drawing/2014/main" id="{48B9D63F-B4DB-9849-9BB3-D7171C0C2F41}"/>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35" name="Picture 2" descr="Operator Performance Laboratory (OPL) | Afwerx Challenge Virtual Tradeshow">
            <a:extLst>
              <a:ext uri="{FF2B5EF4-FFF2-40B4-BE49-F238E27FC236}">
                <a16:creationId xmlns:a16="http://schemas.microsoft.com/office/drawing/2014/main" id="{28BD0B55-E851-F34B-9D6F-AAC5F25E1635}"/>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1389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7166805" y="1345464"/>
            <a:ext cx="4623624" cy="4308872"/>
          </a:xfrm>
          <a:prstGeom prst="rect">
            <a:avLst/>
          </a:prstGeom>
          <a:noFill/>
        </p:spPr>
        <p:txBody>
          <a:bodyPr wrap="square" rtlCol="0">
            <a:spAutoFit/>
          </a:bodyPr>
          <a:lstStyle/>
          <a:p>
            <a:r>
              <a:rPr lang="en-US">
                <a:solidFill>
                  <a:schemeClr val="bg1"/>
                </a:solidFill>
                <a:latin typeface="Century Schoolbook" panose="02040604050505020304" pitchFamily="18" charset="0"/>
              </a:rPr>
              <a:t>The calculator has 4 general inputs:</a:t>
            </a:r>
          </a:p>
          <a:p>
            <a:endParaRPr lang="en-US" sz="1600">
              <a:solidFill>
                <a:schemeClr val="bg1"/>
              </a:solidFill>
              <a:latin typeface="Century Schoolbook" panose="02040604050505020304" pitchFamily="18" charset="0"/>
            </a:endParaRPr>
          </a:p>
          <a:p>
            <a:pPr marL="342900" indent="-342900">
              <a:buFont typeface="+mj-lt"/>
              <a:buAutoNum type="arabicPeriod"/>
            </a:pPr>
            <a:r>
              <a:rPr lang="en-US" sz="1600">
                <a:solidFill>
                  <a:schemeClr val="bg1"/>
                </a:solidFill>
                <a:latin typeface="Century Schoolbook" panose="02040604050505020304" pitchFamily="18" charset="0"/>
              </a:rPr>
              <a:t>Runway Conditions</a:t>
            </a:r>
          </a:p>
          <a:p>
            <a:pPr marL="742950" lvl="1" indent="-285750">
              <a:buFont typeface="Arial" panose="020B0604020202020204" pitchFamily="34" charset="0"/>
              <a:buChar char="•"/>
            </a:pPr>
            <a:r>
              <a:rPr lang="en-US" sz="1600">
                <a:solidFill>
                  <a:schemeClr val="bg1"/>
                </a:solidFill>
                <a:latin typeface="Century Schoolbook" panose="02040604050505020304" pitchFamily="18" charset="0"/>
              </a:rPr>
              <a:t>Manual entry via user input or queried from external sources</a:t>
            </a:r>
          </a:p>
          <a:p>
            <a:pPr marL="342900" indent="-342900">
              <a:buFont typeface="+mj-lt"/>
              <a:buAutoNum type="arabicPeriod"/>
            </a:pPr>
            <a:r>
              <a:rPr lang="en-US" sz="1600">
                <a:solidFill>
                  <a:schemeClr val="bg1"/>
                </a:solidFill>
                <a:latin typeface="Century Schoolbook" panose="02040604050505020304" pitchFamily="18" charset="0"/>
              </a:rPr>
              <a:t>Pilot Information</a:t>
            </a:r>
          </a:p>
          <a:p>
            <a:pPr marL="800100" lvl="1" indent="-342900">
              <a:buFont typeface="Arial" panose="020B0604020202020204" pitchFamily="34" charset="0"/>
              <a:buChar char="•"/>
            </a:pPr>
            <a:r>
              <a:rPr lang="en-US" sz="1600">
                <a:solidFill>
                  <a:schemeClr val="bg1"/>
                </a:solidFill>
                <a:latin typeface="Century Schoolbook" panose="02040604050505020304" pitchFamily="18" charset="0"/>
              </a:rPr>
              <a:t>Mission pilot selected from previously creation of pilot’s profile</a:t>
            </a:r>
          </a:p>
          <a:p>
            <a:pPr marL="800100" lvl="1" indent="-342900">
              <a:buFont typeface="Arial" panose="020B0604020202020204" pitchFamily="34" charset="0"/>
              <a:buChar char="•"/>
            </a:pPr>
            <a:r>
              <a:rPr lang="en-US" sz="1600">
                <a:solidFill>
                  <a:schemeClr val="bg1"/>
                </a:solidFill>
                <a:latin typeface="Century Schoolbook" panose="02040604050505020304" pitchFamily="18" charset="0"/>
              </a:rPr>
              <a:t>Extra baggage of each pilot</a:t>
            </a:r>
          </a:p>
          <a:p>
            <a:pPr marL="342900" indent="-342900">
              <a:buFont typeface="+mj-lt"/>
              <a:buAutoNum type="arabicPeriod"/>
            </a:pPr>
            <a:r>
              <a:rPr lang="en-US" sz="1600">
                <a:solidFill>
                  <a:schemeClr val="bg1"/>
                </a:solidFill>
                <a:latin typeface="Century Schoolbook" panose="02040604050505020304" pitchFamily="18" charset="0"/>
              </a:rPr>
              <a:t>Mission Information</a:t>
            </a:r>
          </a:p>
          <a:p>
            <a:pPr marL="800100" lvl="1" indent="-342900">
              <a:buFont typeface="Arial" panose="020B0604020202020204" pitchFamily="34" charset="0"/>
              <a:buChar char="•"/>
            </a:pPr>
            <a:r>
              <a:rPr lang="en-US" sz="1600">
                <a:solidFill>
                  <a:schemeClr val="bg1"/>
                </a:solidFill>
                <a:latin typeface="Century Schoolbook" panose="02040604050505020304" pitchFamily="18" charset="0"/>
              </a:rPr>
              <a:t>Estimated fuel remaining upon landing</a:t>
            </a:r>
          </a:p>
          <a:p>
            <a:pPr marL="800100" lvl="1" indent="-342900">
              <a:buFont typeface="Arial" panose="020B0604020202020204" pitchFamily="34" charset="0"/>
              <a:buChar char="•"/>
            </a:pPr>
            <a:r>
              <a:rPr lang="en-US" sz="1600">
                <a:solidFill>
                  <a:schemeClr val="bg1"/>
                </a:solidFill>
                <a:latin typeface="Century Schoolbook" panose="02040604050505020304" pitchFamily="18" charset="0"/>
              </a:rPr>
              <a:t>Optional parachute removal from the aircraft designated for a second pilot </a:t>
            </a:r>
          </a:p>
          <a:p>
            <a:pPr marL="342900" indent="-342900">
              <a:buFont typeface="+mj-lt"/>
              <a:buAutoNum type="arabicPeriod"/>
            </a:pPr>
            <a:r>
              <a:rPr lang="en-US" sz="1600">
                <a:solidFill>
                  <a:schemeClr val="bg1"/>
                </a:solidFill>
                <a:latin typeface="Century Schoolbook" panose="02040604050505020304" pitchFamily="18" charset="0"/>
              </a:rPr>
              <a:t>Aircraft Profile</a:t>
            </a:r>
          </a:p>
          <a:p>
            <a:pPr marL="800100" lvl="1" indent="-342900">
              <a:buFont typeface="Arial" panose="020B0604020202020204" pitchFamily="34" charset="0"/>
              <a:buChar char="•"/>
            </a:pPr>
            <a:r>
              <a:rPr lang="en-US" sz="1600">
                <a:solidFill>
                  <a:schemeClr val="bg1"/>
                </a:solidFill>
                <a:latin typeface="Century Schoolbook" panose="02040604050505020304" pitchFamily="18" charset="0"/>
              </a:rPr>
              <a:t>Previously created aircraft loadout profile</a:t>
            </a:r>
          </a:p>
        </p:txBody>
      </p:sp>
      <p:pic>
        <p:nvPicPr>
          <p:cNvPr id="14" name="Picture 13" descr="Graphical user interface&#10;&#10;Description automatically generated">
            <a:extLst>
              <a:ext uri="{FF2B5EF4-FFF2-40B4-BE49-F238E27FC236}">
                <a16:creationId xmlns:a16="http://schemas.microsoft.com/office/drawing/2014/main" id="{9B2E3839-AD07-8A49-92CA-D3492ECD19C5}"/>
              </a:ext>
            </a:extLst>
          </p:cNvPr>
          <p:cNvPicPr>
            <a:picLocks noChangeAspect="1"/>
          </p:cNvPicPr>
          <p:nvPr/>
        </p:nvPicPr>
        <p:blipFill>
          <a:blip r:embed="rId2"/>
          <a:stretch>
            <a:fillRect/>
          </a:stretch>
        </p:blipFill>
        <p:spPr>
          <a:xfrm>
            <a:off x="4339945" y="1316670"/>
            <a:ext cx="2500182" cy="4298752"/>
          </a:xfrm>
          <a:prstGeom prst="rect">
            <a:avLst/>
          </a:prstGeom>
        </p:spPr>
      </p:pic>
      <p:sp>
        <p:nvSpPr>
          <p:cNvPr id="20" name="footer placeholder">
            <a:extLst>
              <a:ext uri="{FF2B5EF4-FFF2-40B4-BE49-F238E27FC236}">
                <a16:creationId xmlns:a16="http://schemas.microsoft.com/office/drawing/2014/main" id="{C0AE8FBC-1EFD-1942-A15C-2433C2DF107D}"/>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69DE7E5C-C83F-6444-B3C9-DA35ECF2FDCB}"/>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3" name="Picture 2" descr="Operator Performance Laboratory (OPL) | Afwerx Challenge Virtual Tradeshow">
            <a:extLst>
              <a:ext uri="{FF2B5EF4-FFF2-40B4-BE49-F238E27FC236}">
                <a16:creationId xmlns:a16="http://schemas.microsoft.com/office/drawing/2014/main" id="{7F8D5CA0-D38E-C44C-BFC2-293C9872009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3701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3970119" y="1295081"/>
            <a:ext cx="3202414" cy="204386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4056588" y="1491988"/>
            <a:ext cx="3004611" cy="1754326"/>
          </a:xfrm>
          <a:prstGeom prst="rect">
            <a:avLst/>
          </a:prstGeom>
          <a:noFill/>
        </p:spPr>
        <p:txBody>
          <a:bodyPr wrap="square" rtlCol="0">
            <a:spAutoFit/>
          </a:bodyPr>
          <a:lstStyle/>
          <a:p>
            <a:r>
              <a:rPr lang="en-US">
                <a:solidFill>
                  <a:schemeClr val="bg1"/>
                </a:solidFill>
                <a:latin typeface="Century Schoolbook" panose="02040604050505020304" pitchFamily="18" charset="0"/>
              </a:rPr>
              <a:t>When runway conditions are input or queried, the corresponding  information will be displayed in the table to the right</a:t>
            </a:r>
          </a:p>
        </p:txBody>
      </p:sp>
      <p:pic>
        <p:nvPicPr>
          <p:cNvPr id="3" name="Picture 2" descr="Table&#10;&#10;Description automatically generated">
            <a:extLst>
              <a:ext uri="{FF2B5EF4-FFF2-40B4-BE49-F238E27FC236}">
                <a16:creationId xmlns:a16="http://schemas.microsoft.com/office/drawing/2014/main" id="{DE45D260-9CCD-4945-87CA-D1F5DCD516BA}"/>
              </a:ext>
            </a:extLst>
          </p:cNvPr>
          <p:cNvPicPr>
            <a:picLocks noChangeAspect="1"/>
          </p:cNvPicPr>
          <p:nvPr/>
        </p:nvPicPr>
        <p:blipFill>
          <a:blip r:embed="rId2"/>
          <a:stretch>
            <a:fillRect/>
          </a:stretch>
        </p:blipFill>
        <p:spPr>
          <a:xfrm>
            <a:off x="8655076" y="3193445"/>
            <a:ext cx="3347179" cy="2593509"/>
          </a:xfrm>
          <a:prstGeom prst="rect">
            <a:avLst/>
          </a:prstGeom>
        </p:spPr>
      </p:pic>
      <p:pic>
        <p:nvPicPr>
          <p:cNvPr id="8" name="Picture 7" descr="Graphical user interface&#10;&#10;Description automatically generated with low confidence">
            <a:extLst>
              <a:ext uri="{FF2B5EF4-FFF2-40B4-BE49-F238E27FC236}">
                <a16:creationId xmlns:a16="http://schemas.microsoft.com/office/drawing/2014/main" id="{7592B6F4-8AF4-414C-BFF1-462E8B2B38D6}"/>
              </a:ext>
            </a:extLst>
          </p:cNvPr>
          <p:cNvPicPr>
            <a:picLocks noChangeAspect="1"/>
          </p:cNvPicPr>
          <p:nvPr/>
        </p:nvPicPr>
        <p:blipFill rotWithShape="1">
          <a:blip r:embed="rId3"/>
          <a:srcRect l="2779" t="2138" b="1784"/>
          <a:stretch/>
        </p:blipFill>
        <p:spPr>
          <a:xfrm>
            <a:off x="9386616" y="250410"/>
            <a:ext cx="1760810" cy="2594119"/>
          </a:xfrm>
          <a:prstGeom prst="rect">
            <a:avLst/>
          </a:prstGeom>
        </p:spPr>
      </p:pic>
      <p:sp>
        <p:nvSpPr>
          <p:cNvPr id="22" name="footer placeholder">
            <a:extLst>
              <a:ext uri="{FF2B5EF4-FFF2-40B4-BE49-F238E27FC236}">
                <a16:creationId xmlns:a16="http://schemas.microsoft.com/office/drawing/2014/main" id="{C353BBF9-DC65-7041-BB65-FE872EE343E9}"/>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4" name="title">
            <a:extLst>
              <a:ext uri="{FF2B5EF4-FFF2-40B4-BE49-F238E27FC236}">
                <a16:creationId xmlns:a16="http://schemas.microsoft.com/office/drawing/2014/main" id="{9C9E2CB5-F185-C54D-BD1C-BF131522A34E}"/>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sp>
        <p:nvSpPr>
          <p:cNvPr id="2" name="TextBox 1">
            <a:extLst>
              <a:ext uri="{FF2B5EF4-FFF2-40B4-BE49-F238E27FC236}">
                <a16:creationId xmlns:a16="http://schemas.microsoft.com/office/drawing/2014/main" id="{584BBC50-EC05-F443-AA5A-65F06F6ECB64}"/>
              </a:ext>
            </a:extLst>
          </p:cNvPr>
          <p:cNvSpPr txBox="1"/>
          <p:nvPr/>
        </p:nvSpPr>
        <p:spPr>
          <a:xfrm>
            <a:off x="4034286" y="3783547"/>
            <a:ext cx="3026913" cy="1477328"/>
          </a:xfrm>
          <a:prstGeom prst="rect">
            <a:avLst/>
          </a:prstGeom>
          <a:noFill/>
        </p:spPr>
        <p:txBody>
          <a:bodyPr wrap="square" rtlCol="0">
            <a:spAutoFit/>
          </a:bodyPr>
          <a:lstStyle/>
          <a:p>
            <a:r>
              <a:rPr lang="en-US">
                <a:solidFill>
                  <a:schemeClr val="bg1"/>
                </a:solidFill>
                <a:latin typeface="Century Schoolbook" panose="02040604050505020304" pitchFamily="18" charset="0"/>
              </a:rPr>
              <a:t>As inputs are selected, the L-39 loading table to the left will automatically update with weight, moment, and %MAC</a:t>
            </a:r>
          </a:p>
        </p:txBody>
      </p:sp>
      <p:sp>
        <p:nvSpPr>
          <p:cNvPr id="25" name="layout-area">
            <a:extLst>
              <a:ext uri="{FF2B5EF4-FFF2-40B4-BE49-F238E27FC236}">
                <a16:creationId xmlns:a16="http://schemas.microsoft.com/office/drawing/2014/main" id="{FD362BAF-F26E-FE49-9791-A13003C6D7AC}"/>
              </a:ext>
            </a:extLst>
          </p:cNvPr>
          <p:cNvSpPr>
            <a:spLocks noChangeAspect="1"/>
          </p:cNvSpPr>
          <p:nvPr/>
        </p:nvSpPr>
        <p:spPr>
          <a:xfrm>
            <a:off x="3964392" y="3429000"/>
            <a:ext cx="3202413" cy="218642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pic>
        <p:nvPicPr>
          <p:cNvPr id="26" name="Picture 2" descr="Operator Performance Laboratory (OPL) | Afwerx Challenge Virtual Tradeshow">
            <a:extLst>
              <a:ext uri="{FF2B5EF4-FFF2-40B4-BE49-F238E27FC236}">
                <a16:creationId xmlns:a16="http://schemas.microsoft.com/office/drawing/2014/main" id="{25691FAB-19FD-3F49-B330-C272D5E07E91}"/>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cxnSp>
        <p:nvCxnSpPr>
          <p:cNvPr id="7" name="Elbow Connector 6">
            <a:extLst>
              <a:ext uri="{FF2B5EF4-FFF2-40B4-BE49-F238E27FC236}">
                <a16:creationId xmlns:a16="http://schemas.microsoft.com/office/drawing/2014/main" id="{2188CAC7-B998-1843-BB7A-0BCB3F011217}"/>
              </a:ext>
            </a:extLst>
          </p:cNvPr>
          <p:cNvCxnSpPr>
            <a:cxnSpLocks/>
            <a:stCxn id="10" idx="3"/>
          </p:cNvCxnSpPr>
          <p:nvPr/>
        </p:nvCxnSpPr>
        <p:spPr>
          <a:xfrm flipV="1">
            <a:off x="7172533" y="1008237"/>
            <a:ext cx="2122061" cy="1308775"/>
          </a:xfrm>
          <a:prstGeom prst="bentConnector3">
            <a:avLst>
              <a:gd name="adj1" fmla="val 50000"/>
            </a:avLst>
          </a:prstGeom>
          <a:ln w="57150">
            <a:solidFill>
              <a:srgbClr val="FFF4BB"/>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1E1D6FCE-C6EC-5548-BC5D-E741CA915C87}"/>
              </a:ext>
            </a:extLst>
          </p:cNvPr>
          <p:cNvCxnSpPr>
            <a:cxnSpLocks/>
            <a:stCxn id="25" idx="3"/>
            <a:endCxn id="3" idx="1"/>
          </p:cNvCxnSpPr>
          <p:nvPr/>
        </p:nvCxnSpPr>
        <p:spPr>
          <a:xfrm flipV="1">
            <a:off x="7166805" y="4490200"/>
            <a:ext cx="1488271" cy="32011"/>
          </a:xfrm>
          <a:prstGeom prst="straightConnector1">
            <a:avLst/>
          </a:prstGeom>
          <a:ln w="57150">
            <a:solidFill>
              <a:srgbClr val="FFF4BB"/>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55828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pic>
        <p:nvPicPr>
          <p:cNvPr id="2" name="Screen Recording 2022-04-11 at 3.09.57 PM.mov" descr="Screen Recording 2022-04-11 at 3.09.57 PM.mov">
            <a:hlinkClick r:id="" action="ppaction://media"/>
            <a:extLst>
              <a:ext uri="{FF2B5EF4-FFF2-40B4-BE49-F238E27FC236}">
                <a16:creationId xmlns:a16="http://schemas.microsoft.com/office/drawing/2014/main" id="{7A02C044-72AE-B646-81BD-C506692061D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9731" y="983410"/>
            <a:ext cx="9012538" cy="4891180"/>
          </a:xfrm>
          <a:prstGeom prst="rect">
            <a:avLst/>
          </a:prstGeom>
        </p:spPr>
      </p:pic>
      <p:sp>
        <p:nvSpPr>
          <p:cNvPr id="10" name="footer placeholder">
            <a:extLst>
              <a:ext uri="{FF2B5EF4-FFF2-40B4-BE49-F238E27FC236}">
                <a16:creationId xmlns:a16="http://schemas.microsoft.com/office/drawing/2014/main" id="{E960038A-CE9E-8147-A10C-BC1990CC2E0C}"/>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13" name="title">
            <a:extLst>
              <a:ext uri="{FF2B5EF4-FFF2-40B4-BE49-F238E27FC236}">
                <a16:creationId xmlns:a16="http://schemas.microsoft.com/office/drawing/2014/main" id="{2D1F7978-1BCB-C14B-A505-2D306DD9B844}"/>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7" name="Picture 2" descr="Operator Performance Laboratory (OPL) | Afwerx Challenge Virtual Tradeshow">
            <a:extLst>
              <a:ext uri="{FF2B5EF4-FFF2-40B4-BE49-F238E27FC236}">
                <a16:creationId xmlns:a16="http://schemas.microsoft.com/office/drawing/2014/main" id="{FCF16674-F7C3-4F49-9755-9702FCDF047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433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52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20" name="Rectangle 19">
            <a:extLst>
              <a:ext uri="{FF2B5EF4-FFF2-40B4-BE49-F238E27FC236}">
                <a16:creationId xmlns:a16="http://schemas.microsoft.com/office/drawing/2014/main" id="{E1DAAEEA-A384-2846-B3DE-957A78E8A936}"/>
              </a:ext>
            </a:extLst>
          </p:cNvPr>
          <p:cNvSpPr/>
          <p:nvPr/>
        </p:nvSpPr>
        <p:spPr>
          <a:xfrm>
            <a:off x="4537250" y="1805073"/>
            <a:ext cx="3148009" cy="1623927"/>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2" name="Rectangle 21">
            <a:extLst>
              <a:ext uri="{FF2B5EF4-FFF2-40B4-BE49-F238E27FC236}">
                <a16:creationId xmlns:a16="http://schemas.microsoft.com/office/drawing/2014/main" id="{E21A304D-6437-384E-A1E4-BF25B0AC56FA}"/>
              </a:ext>
            </a:extLst>
          </p:cNvPr>
          <p:cNvSpPr/>
          <p:nvPr/>
        </p:nvSpPr>
        <p:spPr>
          <a:xfrm>
            <a:off x="4537250" y="3891175"/>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4" name="Rectangle 23">
            <a:extLst>
              <a:ext uri="{FF2B5EF4-FFF2-40B4-BE49-F238E27FC236}">
                <a16:creationId xmlns:a16="http://schemas.microsoft.com/office/drawing/2014/main" id="{91B2FB43-5D02-1840-9FCB-E494A3B274B0}"/>
              </a:ext>
            </a:extLst>
          </p:cNvPr>
          <p:cNvSpPr/>
          <p:nvPr/>
        </p:nvSpPr>
        <p:spPr>
          <a:xfrm>
            <a:off x="8233662" y="3894001"/>
            <a:ext cx="3148009" cy="1623926"/>
          </a:xfrm>
          <a:prstGeom prst="rect">
            <a:avLst/>
          </a:prstGeom>
          <a:solidFill>
            <a:schemeClr val="bg1">
              <a:lumMod val="75000"/>
            </a:schemeClr>
          </a:solidFill>
          <a:ln w="57150">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5" name="Rectangle 24">
            <a:extLst>
              <a:ext uri="{FF2B5EF4-FFF2-40B4-BE49-F238E27FC236}">
                <a16:creationId xmlns:a16="http://schemas.microsoft.com/office/drawing/2014/main" id="{08935663-BB34-C74C-BB00-37E5832DFE41}"/>
              </a:ext>
            </a:extLst>
          </p:cNvPr>
          <p:cNvSpPr/>
          <p:nvPr/>
        </p:nvSpPr>
        <p:spPr>
          <a:xfrm>
            <a:off x="8233662" y="1786976"/>
            <a:ext cx="3148009" cy="1623926"/>
          </a:xfrm>
          <a:prstGeom prst="rect">
            <a:avLst/>
          </a:prstGeom>
          <a:solidFill>
            <a:schemeClr val="bg1">
              <a:lumMod val="75000"/>
            </a:schemeClr>
          </a:solidFill>
          <a:ln w="76200">
            <a:solidFill>
              <a:schemeClr val="accent4">
                <a:lumMod val="60000"/>
                <a:lumOff val="40000"/>
              </a:schemeClr>
            </a:solid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lIns="81000" tIns="54000" rIns="81000" bIns="54000" rtlCol="0" anchor="t" anchorCtr="0"/>
          <a:lstStyle/>
          <a:p>
            <a:pPr algn="l"/>
            <a:endParaRPr lang="en-US" sz="1050">
              <a:latin typeface="Century Schoolbook" panose="02040604050505020304" pitchFamily="18" charset="0"/>
            </a:endParaRPr>
          </a:p>
        </p:txBody>
      </p:sp>
      <p:sp>
        <p:nvSpPr>
          <p:cNvPr id="2" name="TextBox 1">
            <a:extLst>
              <a:ext uri="{FF2B5EF4-FFF2-40B4-BE49-F238E27FC236}">
                <a16:creationId xmlns:a16="http://schemas.microsoft.com/office/drawing/2014/main" id="{09530F4E-F009-6042-A44D-0A064DEB2231}"/>
              </a:ext>
            </a:extLst>
          </p:cNvPr>
          <p:cNvSpPr txBox="1"/>
          <p:nvPr/>
        </p:nvSpPr>
        <p:spPr>
          <a:xfrm>
            <a:off x="5446729" y="1453191"/>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Calculator</a:t>
            </a:r>
          </a:p>
        </p:txBody>
      </p:sp>
      <p:sp>
        <p:nvSpPr>
          <p:cNvPr id="26" name="TextBox 25">
            <a:extLst>
              <a:ext uri="{FF2B5EF4-FFF2-40B4-BE49-F238E27FC236}">
                <a16:creationId xmlns:a16="http://schemas.microsoft.com/office/drawing/2014/main" id="{B49A117C-63F7-D643-8FB6-13BBF29D5D19}"/>
              </a:ext>
            </a:extLst>
          </p:cNvPr>
          <p:cNvSpPr txBox="1"/>
          <p:nvPr/>
        </p:nvSpPr>
        <p:spPr>
          <a:xfrm>
            <a:off x="9158140" y="1425165"/>
            <a:ext cx="1298539" cy="369332"/>
          </a:xfrm>
          <a:prstGeom prst="rect">
            <a:avLst/>
          </a:prstGeom>
          <a:noFill/>
          <a:ln>
            <a:noFill/>
          </a:ln>
        </p:spPr>
        <p:txBody>
          <a:bodyPr wrap="square" rtlCol="0">
            <a:spAutoFit/>
          </a:bodyPr>
          <a:lstStyle/>
          <a:p>
            <a:pPr algn="ctr"/>
            <a:r>
              <a:rPr lang="en-US" b="1">
                <a:solidFill>
                  <a:srgbClr val="FEE56B"/>
                </a:solidFill>
                <a:latin typeface="Century Schoolbook" panose="02040604050505020304" pitchFamily="18" charset="0"/>
                <a:cs typeface="Arial" panose="020B0604020202020204" pitchFamily="34" charset="0"/>
              </a:rPr>
              <a:t>Profiles</a:t>
            </a:r>
          </a:p>
        </p:txBody>
      </p:sp>
      <p:sp>
        <p:nvSpPr>
          <p:cNvPr id="27" name="TextBox 26">
            <a:extLst>
              <a:ext uri="{FF2B5EF4-FFF2-40B4-BE49-F238E27FC236}">
                <a16:creationId xmlns:a16="http://schemas.microsoft.com/office/drawing/2014/main" id="{D948EBF7-AEB3-A14A-91A4-C70CA8917A2F}"/>
              </a:ext>
            </a:extLst>
          </p:cNvPr>
          <p:cNvSpPr txBox="1"/>
          <p:nvPr/>
        </p:nvSpPr>
        <p:spPr>
          <a:xfrm>
            <a:off x="5446730" y="3545066"/>
            <a:ext cx="1298539"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Solver</a:t>
            </a:r>
          </a:p>
        </p:txBody>
      </p:sp>
      <p:sp>
        <p:nvSpPr>
          <p:cNvPr id="28" name="TextBox 27">
            <a:extLst>
              <a:ext uri="{FF2B5EF4-FFF2-40B4-BE49-F238E27FC236}">
                <a16:creationId xmlns:a16="http://schemas.microsoft.com/office/drawing/2014/main" id="{E32BBD1D-34C0-544C-B0DE-38659E887315}"/>
              </a:ext>
            </a:extLst>
          </p:cNvPr>
          <p:cNvSpPr txBox="1"/>
          <p:nvPr/>
        </p:nvSpPr>
        <p:spPr>
          <a:xfrm>
            <a:off x="8770012" y="3526565"/>
            <a:ext cx="2127517" cy="369332"/>
          </a:xfrm>
          <a:prstGeom prst="rect">
            <a:avLst/>
          </a:prstGeom>
          <a:noFill/>
          <a:ln>
            <a:noFill/>
          </a:ln>
        </p:spPr>
        <p:txBody>
          <a:bodyPr wrap="square" rtlCol="0">
            <a:spAutoFit/>
          </a:bodyPr>
          <a:lstStyle/>
          <a:p>
            <a:pPr algn="ctr"/>
            <a:r>
              <a:rPr lang="en-US">
                <a:solidFill>
                  <a:schemeClr val="bg1"/>
                </a:solidFill>
                <a:latin typeface="Century Schoolbook" panose="02040604050505020304" pitchFamily="18" charset="0"/>
                <a:cs typeface="Arial" panose="020B0604020202020204" pitchFamily="34" charset="0"/>
              </a:rPr>
              <a:t>Runway Query</a:t>
            </a:r>
          </a:p>
        </p:txBody>
      </p:sp>
      <p:pic>
        <p:nvPicPr>
          <p:cNvPr id="6" name="Picture 5" descr="Graphical user interface&#10;&#10;Description automatically generated">
            <a:extLst>
              <a:ext uri="{FF2B5EF4-FFF2-40B4-BE49-F238E27FC236}">
                <a16:creationId xmlns:a16="http://schemas.microsoft.com/office/drawing/2014/main" id="{BBC448C5-5178-784D-BEB9-2738CC668FEC}"/>
              </a:ext>
            </a:extLst>
          </p:cNvPr>
          <p:cNvPicPr>
            <a:picLocks noChangeAspect="1"/>
          </p:cNvPicPr>
          <p:nvPr/>
        </p:nvPicPr>
        <p:blipFill>
          <a:blip r:embed="rId2"/>
          <a:stretch>
            <a:fillRect/>
          </a:stretch>
        </p:blipFill>
        <p:spPr>
          <a:xfrm>
            <a:off x="4688536" y="1905445"/>
            <a:ext cx="2845434" cy="1386947"/>
          </a:xfrm>
          <a:prstGeom prst="rect">
            <a:avLst/>
          </a:prstGeom>
        </p:spPr>
      </p:pic>
      <p:pic>
        <p:nvPicPr>
          <p:cNvPr id="29" name="Picture 28" descr="Graphical user interface&#10;&#10;Description automatically generated">
            <a:extLst>
              <a:ext uri="{FF2B5EF4-FFF2-40B4-BE49-F238E27FC236}">
                <a16:creationId xmlns:a16="http://schemas.microsoft.com/office/drawing/2014/main" id="{01867493-C8AA-BB4A-80E7-C1002DD610D2}"/>
              </a:ext>
            </a:extLst>
          </p:cNvPr>
          <p:cNvPicPr>
            <a:picLocks noChangeAspect="1"/>
          </p:cNvPicPr>
          <p:nvPr/>
        </p:nvPicPr>
        <p:blipFill>
          <a:blip r:embed="rId3"/>
          <a:stretch>
            <a:fillRect/>
          </a:stretch>
        </p:blipFill>
        <p:spPr>
          <a:xfrm>
            <a:off x="8384693" y="1895282"/>
            <a:ext cx="2845942" cy="1418955"/>
          </a:xfrm>
          <a:prstGeom prst="rect">
            <a:avLst/>
          </a:prstGeom>
        </p:spPr>
      </p:pic>
      <p:pic>
        <p:nvPicPr>
          <p:cNvPr id="31" name="Picture 30" descr="Graphical user interface&#10;&#10;Description automatically generated">
            <a:extLst>
              <a:ext uri="{FF2B5EF4-FFF2-40B4-BE49-F238E27FC236}">
                <a16:creationId xmlns:a16="http://schemas.microsoft.com/office/drawing/2014/main" id="{C463F2D0-1E41-5A41-8C09-25DC8262E7FC}"/>
              </a:ext>
            </a:extLst>
          </p:cNvPr>
          <p:cNvPicPr>
            <a:picLocks noChangeAspect="1"/>
          </p:cNvPicPr>
          <p:nvPr/>
        </p:nvPicPr>
        <p:blipFill>
          <a:blip r:embed="rId4"/>
          <a:stretch>
            <a:fillRect/>
          </a:stretch>
        </p:blipFill>
        <p:spPr>
          <a:xfrm>
            <a:off x="4688536" y="4017862"/>
            <a:ext cx="2845434" cy="1386947"/>
          </a:xfrm>
          <a:prstGeom prst="rect">
            <a:avLst/>
          </a:prstGeom>
        </p:spPr>
      </p:pic>
      <p:pic>
        <p:nvPicPr>
          <p:cNvPr id="33" name="Picture 32" descr="Graphical user interface, application&#10;&#10;Description automatically generated">
            <a:extLst>
              <a:ext uri="{FF2B5EF4-FFF2-40B4-BE49-F238E27FC236}">
                <a16:creationId xmlns:a16="http://schemas.microsoft.com/office/drawing/2014/main" id="{26DF4C66-E42B-804A-A4A4-3301CC8588A0}"/>
              </a:ext>
            </a:extLst>
          </p:cNvPr>
          <p:cNvPicPr>
            <a:picLocks noChangeAspect="1"/>
          </p:cNvPicPr>
          <p:nvPr/>
        </p:nvPicPr>
        <p:blipFill>
          <a:blip r:embed="rId5"/>
          <a:stretch>
            <a:fillRect/>
          </a:stretch>
        </p:blipFill>
        <p:spPr>
          <a:xfrm>
            <a:off x="8384693" y="4009664"/>
            <a:ext cx="2845434" cy="1386947"/>
          </a:xfrm>
          <a:prstGeom prst="rect">
            <a:avLst/>
          </a:prstGeom>
        </p:spPr>
      </p:pic>
      <p:sp>
        <p:nvSpPr>
          <p:cNvPr id="30" name="footer placeholder">
            <a:extLst>
              <a:ext uri="{FF2B5EF4-FFF2-40B4-BE49-F238E27FC236}">
                <a16:creationId xmlns:a16="http://schemas.microsoft.com/office/drawing/2014/main" id="{8922EE32-E926-554C-A545-BA59D828E3C9}"/>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34" name="title">
            <a:extLst>
              <a:ext uri="{FF2B5EF4-FFF2-40B4-BE49-F238E27FC236}">
                <a16:creationId xmlns:a16="http://schemas.microsoft.com/office/drawing/2014/main" id="{9E127C2E-55C5-CF46-8822-D8637CA07C05}"/>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36" name="Picture 2" descr="Operator Performance Laboratory (OPL) | Afwerx Challenge Virtual Tradeshow">
            <a:extLst>
              <a:ext uri="{FF2B5EF4-FFF2-40B4-BE49-F238E27FC236}">
                <a16:creationId xmlns:a16="http://schemas.microsoft.com/office/drawing/2014/main" id="{01DFCB5A-A97B-3847-8879-8013485C3C0C}"/>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782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975534"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4085189" y="2022031"/>
            <a:ext cx="3142634" cy="3046988"/>
          </a:xfrm>
          <a:prstGeom prst="rect">
            <a:avLst/>
          </a:prstGeom>
          <a:noFill/>
        </p:spPr>
        <p:txBody>
          <a:bodyPr wrap="square" rtlCol="0">
            <a:spAutoFit/>
          </a:bodyPr>
          <a:lstStyle/>
          <a:p>
            <a:r>
              <a:rPr lang="en-US" sz="1600" dirty="0">
                <a:solidFill>
                  <a:schemeClr val="bg1"/>
                </a:solidFill>
                <a:latin typeface="Century Schoolbook" panose="02040604050505020304" pitchFamily="18" charset="0"/>
              </a:rPr>
              <a:t>The Profile dashboard allows for adding/editing</a:t>
            </a:r>
            <a:r>
              <a:rPr lang="en-US" sz="1600">
                <a:solidFill>
                  <a:schemeClr val="bg1"/>
                </a:solidFill>
                <a:latin typeface="Century Schoolbook" panose="02040604050505020304" pitchFamily="18" charset="0"/>
              </a:rPr>
              <a:t>/deleting</a:t>
            </a:r>
            <a:r>
              <a:rPr lang="en-US" sz="1600" dirty="0">
                <a:solidFill>
                  <a:schemeClr val="bg1"/>
                </a:solidFill>
                <a:latin typeface="Century Schoolbook" panose="02040604050505020304" pitchFamily="18" charset="0"/>
              </a:rPr>
              <a:t> aircraft and pilot profiles</a:t>
            </a:r>
          </a:p>
          <a:p>
            <a:endParaRPr lang="en-US" sz="1600" dirty="0">
              <a:solidFill>
                <a:schemeClr val="bg1"/>
              </a:solidFill>
              <a:latin typeface="Century Schoolbook" panose="02040604050505020304" pitchFamily="18" charset="0"/>
            </a:endParaRPr>
          </a:p>
          <a:p>
            <a:endParaRPr lang="en-US" sz="1600">
              <a:solidFill>
                <a:schemeClr val="bg1"/>
              </a:solidFill>
              <a:latin typeface="Century Schoolbook" panose="02040604050505020304" pitchFamily="18" charset="0"/>
            </a:endParaRPr>
          </a:p>
          <a:p>
            <a:endParaRPr lang="en-US" sz="1600">
              <a:solidFill>
                <a:schemeClr val="bg1"/>
              </a:solidFill>
              <a:latin typeface="Century Schoolbook" panose="02040604050505020304" pitchFamily="18" charset="0"/>
            </a:endParaRPr>
          </a:p>
          <a:p>
            <a:r>
              <a:rPr lang="en-US" sz="1600" dirty="0">
                <a:solidFill>
                  <a:schemeClr val="bg1"/>
                </a:solidFill>
                <a:latin typeface="Century Schoolbook" panose="02040604050505020304" pitchFamily="18" charset="0"/>
              </a:rPr>
              <a:t>If a profile is created with the same name as </a:t>
            </a:r>
            <a:r>
              <a:rPr lang="en-US" sz="1600">
                <a:solidFill>
                  <a:schemeClr val="bg1"/>
                </a:solidFill>
                <a:latin typeface="Century Schoolbook" panose="02040604050505020304" pitchFamily="18" charset="0"/>
              </a:rPr>
              <a:t>an</a:t>
            </a:r>
            <a:r>
              <a:rPr lang="en-US" sz="1600" dirty="0">
                <a:solidFill>
                  <a:schemeClr val="bg1"/>
                </a:solidFill>
                <a:latin typeface="Century Schoolbook" panose="02040604050505020304" pitchFamily="18" charset="0"/>
              </a:rPr>
              <a:t> already existing</a:t>
            </a:r>
            <a:r>
              <a:rPr lang="en-US" sz="1600">
                <a:solidFill>
                  <a:schemeClr val="bg1"/>
                </a:solidFill>
                <a:latin typeface="Century Schoolbook" panose="02040604050505020304" pitchFamily="18" charset="0"/>
              </a:rPr>
              <a:t> one</a:t>
            </a:r>
            <a:r>
              <a:rPr lang="en-US" sz="1600" dirty="0">
                <a:solidFill>
                  <a:schemeClr val="bg1"/>
                </a:solidFill>
                <a:latin typeface="Century Schoolbook" panose="02040604050505020304" pitchFamily="18" charset="0"/>
              </a:rPr>
              <a:t>, </a:t>
            </a:r>
            <a:r>
              <a:rPr lang="en-US" sz="1600">
                <a:solidFill>
                  <a:schemeClr val="bg1"/>
                </a:solidFill>
                <a:latin typeface="Century Schoolbook" panose="02040604050505020304" pitchFamily="18" charset="0"/>
              </a:rPr>
              <a:t>the new</a:t>
            </a:r>
            <a:r>
              <a:rPr lang="en-US" sz="1600" dirty="0">
                <a:solidFill>
                  <a:schemeClr val="bg1"/>
                </a:solidFill>
                <a:latin typeface="Century Schoolbook" panose="02040604050505020304" pitchFamily="18" charset="0"/>
              </a:rPr>
              <a:t> profile will </a:t>
            </a:r>
            <a:r>
              <a:rPr lang="en-US" sz="1600">
                <a:solidFill>
                  <a:schemeClr val="bg1"/>
                </a:solidFill>
                <a:latin typeface="Century Schoolbook" panose="02040604050505020304" pitchFamily="18" charset="0"/>
              </a:rPr>
              <a:t>override the existing values and the new values will be</a:t>
            </a:r>
            <a:r>
              <a:rPr lang="en-US" sz="1600" dirty="0">
                <a:solidFill>
                  <a:schemeClr val="bg1"/>
                </a:solidFill>
                <a:latin typeface="Century Schoolbook" panose="02040604050505020304" pitchFamily="18" charset="0"/>
              </a:rPr>
              <a:t> saved</a:t>
            </a:r>
          </a:p>
        </p:txBody>
      </p:sp>
      <p:pic>
        <p:nvPicPr>
          <p:cNvPr id="3" name="Picture 2" descr="Graphical user interface&#10;&#10;Description automatically generated">
            <a:extLst>
              <a:ext uri="{FF2B5EF4-FFF2-40B4-BE49-F238E27FC236}">
                <a16:creationId xmlns:a16="http://schemas.microsoft.com/office/drawing/2014/main" id="{FB62132C-92EF-C54F-BA54-1D748A3B4E4B}"/>
              </a:ext>
            </a:extLst>
          </p:cNvPr>
          <p:cNvPicPr>
            <a:picLocks noChangeAspect="1"/>
          </p:cNvPicPr>
          <p:nvPr/>
        </p:nvPicPr>
        <p:blipFill>
          <a:blip r:embed="rId2"/>
          <a:stretch>
            <a:fillRect/>
          </a:stretch>
        </p:blipFill>
        <p:spPr>
          <a:xfrm>
            <a:off x="7227823" y="1804809"/>
            <a:ext cx="4578597" cy="3322473"/>
          </a:xfrm>
          <a:prstGeom prst="rect">
            <a:avLst/>
          </a:prstGeom>
        </p:spPr>
      </p:pic>
      <p:sp>
        <p:nvSpPr>
          <p:cNvPr id="20" name="footer placeholder">
            <a:extLst>
              <a:ext uri="{FF2B5EF4-FFF2-40B4-BE49-F238E27FC236}">
                <a16:creationId xmlns:a16="http://schemas.microsoft.com/office/drawing/2014/main" id="{98AAFCE6-BBB1-3741-9374-507F63EF37F7}"/>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8D022347-19FA-AE43-9BD2-ECD4BB838E0C}"/>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3" name="Picture 2" descr="Operator Performance Laboratory (OPL) | Afwerx Challenge Virtual Tradeshow">
            <a:extLst>
              <a:ext uri="{FF2B5EF4-FFF2-40B4-BE49-F238E27FC236}">
                <a16:creationId xmlns:a16="http://schemas.microsoft.com/office/drawing/2014/main" id="{B4C83DD1-08EE-4E43-B69A-A65654D0078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8701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footer placeholder">
            <a:extLst>
              <a:ext uri="{FF2B5EF4-FFF2-40B4-BE49-F238E27FC236}">
                <a16:creationId xmlns:a16="http://schemas.microsoft.com/office/drawing/2014/main" id="{FDA45A34-3E92-1D44-8E6E-5F6B641B0F73}"/>
              </a:ext>
            </a:extLst>
          </p:cNvPr>
          <p:cNvSpPr txBox="1">
            <a:spLocks/>
          </p:cNvSpPr>
          <p:nvPr/>
        </p:nvSpPr>
        <p:spPr>
          <a:xfrm>
            <a:off x="6934442" y="5462037"/>
            <a:ext cx="2598440" cy="54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latin typeface="Century Schoolbook" panose="02040604050505020304" pitchFamily="18" charset="0"/>
            </a:endParaRPr>
          </a:p>
        </p:txBody>
      </p:sp>
      <p:sp>
        <p:nvSpPr>
          <p:cNvPr id="10" name="layout-area">
            <a:extLst>
              <a:ext uri="{FF2B5EF4-FFF2-40B4-BE49-F238E27FC236}">
                <a16:creationId xmlns:a16="http://schemas.microsoft.com/office/drawing/2014/main" id="{53B5236B-4943-D440-996B-60B5EE95B397}"/>
              </a:ext>
            </a:extLst>
          </p:cNvPr>
          <p:cNvSpPr>
            <a:spLocks noChangeAspect="1"/>
          </p:cNvSpPr>
          <p:nvPr/>
        </p:nvSpPr>
        <p:spPr>
          <a:xfrm>
            <a:off x="4013266" y="1316670"/>
            <a:ext cx="7777163" cy="4298752"/>
          </a:xfrm>
          <a:prstGeom prst="rect">
            <a:avLst/>
          </a:pr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latin typeface="Century Schoolbook" panose="02040604050505020304" pitchFamily="18" charset="0"/>
            </a:endParaRPr>
          </a:p>
        </p:txBody>
      </p:sp>
      <p:sp>
        <p:nvSpPr>
          <p:cNvPr id="15" name="scene1">
            <a:extLst>
              <a:ext uri="{FF2B5EF4-FFF2-40B4-BE49-F238E27FC236}">
                <a16:creationId xmlns:a16="http://schemas.microsoft.com/office/drawing/2014/main" id="{944F750A-A008-DB42-8337-EB35F09C5A9E}"/>
              </a:ext>
            </a:extLst>
          </p:cNvPr>
          <p:cNvSpPr/>
          <p:nvPr/>
        </p:nvSpPr>
        <p:spPr bwMode="auto">
          <a:xfrm>
            <a:off x="11279" y="1295081"/>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Calculator</a:t>
            </a:r>
          </a:p>
        </p:txBody>
      </p:sp>
      <p:sp>
        <p:nvSpPr>
          <p:cNvPr id="16" name="attention bar">
            <a:extLst>
              <a:ext uri="{FF2B5EF4-FFF2-40B4-BE49-F238E27FC236}">
                <a16:creationId xmlns:a16="http://schemas.microsoft.com/office/drawing/2014/main" id="{5FC67FF1-7217-BA40-BCF6-E3B87E38B869}"/>
              </a:ext>
            </a:extLst>
          </p:cNvPr>
          <p:cNvSpPr/>
          <p:nvPr/>
        </p:nvSpPr>
        <p:spPr>
          <a:xfrm>
            <a:off x="3801924" y="1316670"/>
            <a:ext cx="97414" cy="4298752"/>
          </a:xfrm>
          <a:prstGeom prst="rect">
            <a:avLst/>
          </a:prstGeom>
          <a:gradFill flip="none" rotWithShape="1">
            <a:gsLst>
              <a:gs pos="0">
                <a:schemeClr val="accent4">
                  <a:lumMod val="60000"/>
                  <a:lumOff val="40000"/>
                  <a:tint val="66000"/>
                  <a:satMod val="160000"/>
                </a:schemeClr>
              </a:gs>
              <a:gs pos="50000">
                <a:schemeClr val="accent4">
                  <a:lumMod val="60000"/>
                  <a:lumOff val="40000"/>
                  <a:tint val="44500"/>
                  <a:satMod val="160000"/>
                </a:schemeClr>
              </a:gs>
              <a:gs pos="100000">
                <a:schemeClr val="accent4">
                  <a:lumMod val="60000"/>
                  <a:lumOff val="4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08000" tIns="72000" rIns="108000" bIns="72000" rtlCol="0" anchor="t" anchorCtr="0"/>
          <a:lstStyle/>
          <a:p>
            <a:pPr algn="l"/>
            <a:endParaRPr lang="en-US">
              <a:solidFill>
                <a:schemeClr val="tx1"/>
              </a:solidFill>
              <a:latin typeface="Century Schoolbook" panose="02040604050505020304" pitchFamily="18" charset="0"/>
            </a:endParaRPr>
          </a:p>
        </p:txBody>
      </p:sp>
      <p:sp>
        <p:nvSpPr>
          <p:cNvPr id="17" name="scene1">
            <a:extLst>
              <a:ext uri="{FF2B5EF4-FFF2-40B4-BE49-F238E27FC236}">
                <a16:creationId xmlns:a16="http://schemas.microsoft.com/office/drawing/2014/main" id="{A9C4A09A-5015-1A48-8AE3-1DE54E757BBA}"/>
              </a:ext>
            </a:extLst>
          </p:cNvPr>
          <p:cNvSpPr/>
          <p:nvPr/>
        </p:nvSpPr>
        <p:spPr bwMode="auto">
          <a:xfrm>
            <a:off x="0" y="2420303"/>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solidFill>
                  <a:schemeClr val="bg1"/>
                </a:solidFill>
                <a:latin typeface="Century Schoolbook" panose="02040604050505020304" pitchFamily="18" charset="0"/>
                <a:ea typeface="Arial Unicode MS" panose="020B0604020202020204" pitchFamily="34" charset="-128"/>
                <a:cs typeface="Arial" panose="020B0604020202020204" pitchFamily="34" charset="0"/>
              </a:rPr>
              <a:t>Profiles</a:t>
            </a:r>
          </a:p>
        </p:txBody>
      </p:sp>
      <p:sp>
        <p:nvSpPr>
          <p:cNvPr id="18" name="scene1">
            <a:extLst>
              <a:ext uri="{FF2B5EF4-FFF2-40B4-BE49-F238E27FC236}">
                <a16:creationId xmlns:a16="http://schemas.microsoft.com/office/drawing/2014/main" id="{7F7849F7-E5F5-7341-8AD1-DCA5852695B8}"/>
              </a:ext>
            </a:extLst>
          </p:cNvPr>
          <p:cNvSpPr/>
          <p:nvPr/>
        </p:nvSpPr>
        <p:spPr bwMode="auto">
          <a:xfrm>
            <a:off x="11279" y="3545525"/>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Solver</a:t>
            </a:r>
          </a:p>
        </p:txBody>
      </p:sp>
      <p:sp>
        <p:nvSpPr>
          <p:cNvPr id="19" name="scene1">
            <a:extLst>
              <a:ext uri="{FF2B5EF4-FFF2-40B4-BE49-F238E27FC236}">
                <a16:creationId xmlns:a16="http://schemas.microsoft.com/office/drawing/2014/main" id="{9AA4F01D-C50F-7144-B7E4-BFC29301EA69}"/>
              </a:ext>
            </a:extLst>
          </p:cNvPr>
          <p:cNvSpPr/>
          <p:nvPr/>
        </p:nvSpPr>
        <p:spPr bwMode="auto">
          <a:xfrm>
            <a:off x="11279" y="4670747"/>
            <a:ext cx="3655696" cy="944675"/>
          </a:xfrm>
          <a:prstGeom prst="rect">
            <a:avLst/>
          </a:prstGeom>
          <a:solidFill>
            <a:schemeClr val="bg2">
              <a:lumMod val="75000"/>
            </a:schemeClr>
          </a:solidFill>
          <a:ln>
            <a:noFill/>
          </a:ln>
          <a:effectLst/>
        </p:spPr>
        <p:txBody>
          <a:bodyPr wrap="square" lIns="411480" tIns="0" rIns="292608" bIns="0" numCol="1" spcCol="72000" rtlCol="0" anchor="ctr" anchorCtr="0">
            <a:noAutofit/>
          </a:bodyPr>
          <a:lstStyle/>
          <a:p>
            <a:pPr>
              <a:lnSpc>
                <a:spcPct val="110000"/>
              </a:lnSpc>
              <a:spcBef>
                <a:spcPct val="0"/>
              </a:spcBef>
              <a:buFont typeface="Wingdings" charset="0"/>
              <a:buNone/>
            </a:pPr>
            <a:r>
              <a:rPr lang="en-US" sz="1999" b="1">
                <a:latin typeface="Century Schoolbook" panose="02040604050505020304" pitchFamily="18" charset="0"/>
                <a:ea typeface="Arial Unicode MS" panose="020B0604020202020204" pitchFamily="34" charset="-128"/>
                <a:cs typeface="Arial" panose="020B0604020202020204" pitchFamily="34" charset="0"/>
              </a:rPr>
              <a:t>Runway Query</a:t>
            </a:r>
          </a:p>
        </p:txBody>
      </p:sp>
      <p:sp>
        <p:nvSpPr>
          <p:cNvPr id="11" name="TextBox 10">
            <a:extLst>
              <a:ext uri="{FF2B5EF4-FFF2-40B4-BE49-F238E27FC236}">
                <a16:creationId xmlns:a16="http://schemas.microsoft.com/office/drawing/2014/main" id="{86CAE5F5-D7F8-6440-9839-12CABE10192D}"/>
              </a:ext>
            </a:extLst>
          </p:cNvPr>
          <p:cNvSpPr txBox="1"/>
          <p:nvPr/>
        </p:nvSpPr>
        <p:spPr>
          <a:xfrm>
            <a:off x="7671322" y="1877405"/>
            <a:ext cx="3561246" cy="584775"/>
          </a:xfrm>
          <a:prstGeom prst="rect">
            <a:avLst/>
          </a:prstGeom>
          <a:noFill/>
        </p:spPr>
        <p:txBody>
          <a:bodyPr wrap="square" rtlCol="0">
            <a:spAutoFit/>
          </a:bodyPr>
          <a:lstStyle/>
          <a:p>
            <a:r>
              <a:rPr lang="en-US" sz="1600">
                <a:solidFill>
                  <a:schemeClr val="bg1"/>
                </a:solidFill>
                <a:latin typeface="Century Schoolbook" panose="02040604050505020304" pitchFamily="18" charset="0"/>
              </a:rPr>
              <a:t>The minimum and maximum values for each input are as follows:</a:t>
            </a:r>
          </a:p>
        </p:txBody>
      </p:sp>
      <p:pic>
        <p:nvPicPr>
          <p:cNvPr id="13" name="Picture 12" descr="Graphical user interface, text, application&#10;&#10;Description automatically generated">
            <a:extLst>
              <a:ext uri="{FF2B5EF4-FFF2-40B4-BE49-F238E27FC236}">
                <a16:creationId xmlns:a16="http://schemas.microsoft.com/office/drawing/2014/main" id="{15679502-A11A-DD46-864F-D2F4D27E5C27}"/>
              </a:ext>
            </a:extLst>
          </p:cNvPr>
          <p:cNvPicPr>
            <a:picLocks noChangeAspect="1"/>
          </p:cNvPicPr>
          <p:nvPr/>
        </p:nvPicPr>
        <p:blipFill rotWithShape="1">
          <a:blip r:embed="rId2"/>
          <a:srcRect l="626" t="628" r="620" b="1170"/>
          <a:stretch/>
        </p:blipFill>
        <p:spPr>
          <a:xfrm>
            <a:off x="4576810" y="1351842"/>
            <a:ext cx="2589995" cy="4228407"/>
          </a:xfrm>
          <a:prstGeom prst="rect">
            <a:avLst/>
          </a:prstGeom>
        </p:spPr>
      </p:pic>
      <p:graphicFrame>
        <p:nvGraphicFramePr>
          <p:cNvPr id="14" name="Table 13">
            <a:extLst>
              <a:ext uri="{FF2B5EF4-FFF2-40B4-BE49-F238E27FC236}">
                <a16:creationId xmlns:a16="http://schemas.microsoft.com/office/drawing/2014/main" id="{E13C2D8F-9E59-4E4B-B281-BE6FA4741508}"/>
              </a:ext>
            </a:extLst>
          </p:cNvPr>
          <p:cNvGraphicFramePr>
            <a:graphicFrameLocks noGrp="1"/>
          </p:cNvGraphicFramePr>
          <p:nvPr>
            <p:extLst>
              <p:ext uri="{D42A27DB-BD31-4B8C-83A1-F6EECF244321}">
                <p14:modId xmlns:p14="http://schemas.microsoft.com/office/powerpoint/2010/main" val="1801960601"/>
              </p:ext>
            </p:extLst>
          </p:nvPr>
        </p:nvGraphicFramePr>
        <p:xfrm>
          <a:off x="7640502" y="2753845"/>
          <a:ext cx="3622887" cy="1988350"/>
        </p:xfrm>
        <a:graphic>
          <a:graphicData uri="http://schemas.openxmlformats.org/drawingml/2006/table">
            <a:tbl>
              <a:tblPr>
                <a:tableStyleId>{5C22544A-7EE6-4342-B048-85BDC9FD1C3A}</a:tableStyleId>
              </a:tblPr>
              <a:tblGrid>
                <a:gridCol w="1673251">
                  <a:extLst>
                    <a:ext uri="{9D8B030D-6E8A-4147-A177-3AD203B41FA5}">
                      <a16:colId xmlns:a16="http://schemas.microsoft.com/office/drawing/2014/main" val="1036753798"/>
                    </a:ext>
                  </a:extLst>
                </a:gridCol>
                <a:gridCol w="974818">
                  <a:extLst>
                    <a:ext uri="{9D8B030D-6E8A-4147-A177-3AD203B41FA5}">
                      <a16:colId xmlns:a16="http://schemas.microsoft.com/office/drawing/2014/main" val="2559504210"/>
                    </a:ext>
                  </a:extLst>
                </a:gridCol>
                <a:gridCol w="974818">
                  <a:extLst>
                    <a:ext uri="{9D8B030D-6E8A-4147-A177-3AD203B41FA5}">
                      <a16:colId xmlns:a16="http://schemas.microsoft.com/office/drawing/2014/main" val="3801627319"/>
                    </a:ext>
                  </a:extLst>
                </a:gridCol>
              </a:tblGrid>
              <a:tr h="284050">
                <a:tc>
                  <a:txBody>
                    <a:bodyPr/>
                    <a:lstStyle/>
                    <a:p>
                      <a:pPr algn="l" fontAlgn="b"/>
                      <a:r>
                        <a:rPr lang="en-US" sz="1200" u="none" strike="noStrike">
                          <a:solidFill>
                            <a:schemeClr val="bg1"/>
                          </a:solidFill>
                          <a:effectLst/>
                        </a:rPr>
                        <a:t> </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Minimum</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Maximum</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2272092038"/>
                  </a:ext>
                </a:extLst>
              </a:tr>
              <a:tr h="284050">
                <a:tc>
                  <a:txBody>
                    <a:bodyPr/>
                    <a:lstStyle/>
                    <a:p>
                      <a:pPr algn="ctr" fontAlgn="b"/>
                      <a:r>
                        <a:rPr lang="en-US" sz="1200" u="none" strike="noStrike">
                          <a:solidFill>
                            <a:schemeClr val="bg1"/>
                          </a:solidFill>
                          <a:effectLst/>
                        </a:rPr>
                        <a:t>Internal Tanks</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60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288</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4233683340"/>
                  </a:ext>
                </a:extLst>
              </a:tr>
              <a:tr h="284050">
                <a:tc>
                  <a:txBody>
                    <a:bodyPr/>
                    <a:lstStyle/>
                    <a:p>
                      <a:pPr algn="ctr" fontAlgn="b"/>
                      <a:r>
                        <a:rPr lang="en-US" sz="1200" u="none" strike="noStrike">
                          <a:solidFill>
                            <a:schemeClr val="bg1"/>
                          </a:solidFill>
                          <a:effectLst/>
                        </a:rPr>
                        <a:t>Tip Tanks</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52</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3535924733"/>
                  </a:ext>
                </a:extLst>
              </a:tr>
              <a:tr h="284050">
                <a:tc>
                  <a:txBody>
                    <a:bodyPr/>
                    <a:lstStyle/>
                    <a:p>
                      <a:pPr algn="ctr" fontAlgn="b"/>
                      <a:r>
                        <a:rPr lang="en-US" sz="1200" u="none" strike="noStrike">
                          <a:solidFill>
                            <a:schemeClr val="bg1"/>
                          </a:solidFill>
                          <a:effectLst/>
                        </a:rPr>
                        <a:t>Underwing Tanks</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80</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942939648"/>
                  </a:ext>
                </a:extLst>
              </a:tr>
              <a:tr h="284050">
                <a:tc>
                  <a:txBody>
                    <a:bodyPr/>
                    <a:lstStyle/>
                    <a:p>
                      <a:pPr algn="ctr" fontAlgn="b"/>
                      <a:r>
                        <a:rPr lang="en-US" sz="1200" u="none" strike="noStrike">
                          <a:solidFill>
                            <a:schemeClr val="bg1"/>
                          </a:solidFill>
                          <a:effectLst/>
                        </a:rPr>
                        <a:t>Payload Weight</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150</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3708564309"/>
                  </a:ext>
                </a:extLst>
              </a:tr>
              <a:tr h="284050">
                <a:tc>
                  <a:txBody>
                    <a:bodyPr/>
                    <a:lstStyle/>
                    <a:p>
                      <a:pPr algn="ctr" fontAlgn="b"/>
                      <a:r>
                        <a:rPr lang="en-US" sz="1200" u="none" strike="noStrike" dirty="0">
                          <a:solidFill>
                            <a:schemeClr val="bg1"/>
                          </a:solidFill>
                          <a:effectLst/>
                        </a:rPr>
                        <a:t>Outboard</a:t>
                      </a:r>
                      <a:endParaRPr lang="en-US" sz="1200" b="0" i="0" u="none" strike="noStrike" dirty="0">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Inf</a:t>
                      </a:r>
                      <a:endParaRPr lang="en-US" sz="1200" b="0" i="0" u="none" strike="noStrike">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2433006616"/>
                  </a:ext>
                </a:extLst>
              </a:tr>
              <a:tr h="284050">
                <a:tc>
                  <a:txBody>
                    <a:bodyPr/>
                    <a:lstStyle/>
                    <a:p>
                      <a:pPr algn="ctr" fontAlgn="b"/>
                      <a:r>
                        <a:rPr lang="en-US" sz="1200" u="none" strike="noStrike">
                          <a:solidFill>
                            <a:schemeClr val="bg1"/>
                          </a:solidFill>
                          <a:effectLst/>
                        </a:rPr>
                        <a:t>Pilot Weight</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solidFill>
                            <a:schemeClr val="bg1"/>
                          </a:solidFill>
                          <a:effectLst/>
                        </a:rPr>
                        <a:t>0</a:t>
                      </a:r>
                      <a:endParaRPr lang="en-US" sz="1200" b="0" i="0" u="none" strike="noStrike">
                        <a:solidFill>
                          <a:schemeClr val="bg1"/>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dirty="0">
                          <a:solidFill>
                            <a:schemeClr val="bg1"/>
                          </a:solidFill>
                          <a:effectLst/>
                        </a:rPr>
                        <a:t>Inf</a:t>
                      </a:r>
                      <a:endParaRPr lang="en-US" sz="1200" b="0" i="0" u="none" strike="noStrike" dirty="0">
                        <a:solidFill>
                          <a:schemeClr val="bg1"/>
                        </a:solidFill>
                        <a:effectLst/>
                        <a:latin typeface="Calibri" panose="020F0502020204030204" pitchFamily="34" charset="0"/>
                      </a:endParaRPr>
                    </a:p>
                  </a:txBody>
                  <a:tcPr marL="9525" marR="9525" marT="9525" marB="0" anchor="b">
                    <a:noFill/>
                  </a:tcPr>
                </a:tc>
                <a:extLst>
                  <a:ext uri="{0D108BD9-81ED-4DB2-BD59-A6C34878D82A}">
                    <a16:rowId xmlns:a16="http://schemas.microsoft.com/office/drawing/2014/main" val="546852858"/>
                  </a:ext>
                </a:extLst>
              </a:tr>
            </a:tbl>
          </a:graphicData>
        </a:graphic>
      </p:graphicFrame>
      <p:sp>
        <p:nvSpPr>
          <p:cNvPr id="20" name="footer placeholder">
            <a:extLst>
              <a:ext uri="{FF2B5EF4-FFF2-40B4-BE49-F238E27FC236}">
                <a16:creationId xmlns:a16="http://schemas.microsoft.com/office/drawing/2014/main" id="{E7E3FB78-1C35-5B4E-A507-90C4B31B3A9A}"/>
              </a:ext>
            </a:extLst>
          </p:cNvPr>
          <p:cNvSpPr txBox="1">
            <a:spLocks/>
          </p:cNvSpPr>
          <p:nvPr/>
        </p:nvSpPr>
        <p:spPr>
          <a:xfrm>
            <a:off x="0" y="6465614"/>
            <a:ext cx="4975862" cy="392386"/>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2">
                    <a:lumMod val="90000"/>
                  </a:schemeClr>
                </a:solidFill>
                <a:latin typeface="Century Schoolbook" panose="02040604050505020304" pitchFamily="18" charset="0"/>
              </a:rPr>
              <a:t> OPL 2022 | Operator Performance Laboratory| University of Iowa</a:t>
            </a:r>
          </a:p>
        </p:txBody>
      </p:sp>
      <p:sp>
        <p:nvSpPr>
          <p:cNvPr id="22" name="title">
            <a:extLst>
              <a:ext uri="{FF2B5EF4-FFF2-40B4-BE49-F238E27FC236}">
                <a16:creationId xmlns:a16="http://schemas.microsoft.com/office/drawing/2014/main" id="{387A2401-0122-3F41-B47E-5BD0E14FF6BE}"/>
              </a:ext>
            </a:extLst>
          </p:cNvPr>
          <p:cNvSpPr txBox="1">
            <a:spLocks/>
          </p:cNvSpPr>
          <p:nvPr/>
        </p:nvSpPr>
        <p:spPr>
          <a:xfrm>
            <a:off x="0" y="88901"/>
            <a:ext cx="3316233" cy="392386"/>
          </a:xfrm>
          <a:prstGeom prst="rect">
            <a:avLst/>
          </a:prstGeom>
        </p:spPr>
        <p:txBody>
          <a:bodyPr vert="horz" lIns="0" tIns="0" rIns="324000" bIns="14400" rtlCol="0" anchor="t"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400" b="1">
                <a:solidFill>
                  <a:schemeClr val="bg2">
                    <a:lumMod val="90000"/>
                  </a:schemeClr>
                </a:solidFill>
                <a:latin typeface="Century Schoolbook" panose="02040604050505020304" pitchFamily="18" charset="0"/>
                <a:cs typeface="Arial" panose="020B0604020202020204" pitchFamily="34" charset="0"/>
              </a:rPr>
              <a:t>TOLD Calculator</a:t>
            </a:r>
          </a:p>
        </p:txBody>
      </p:sp>
      <p:pic>
        <p:nvPicPr>
          <p:cNvPr id="23" name="Picture 2" descr="Operator Performance Laboratory (OPL) | Afwerx Challenge Virtual Tradeshow">
            <a:extLst>
              <a:ext uri="{FF2B5EF4-FFF2-40B4-BE49-F238E27FC236}">
                <a16:creationId xmlns:a16="http://schemas.microsoft.com/office/drawing/2014/main" id="{6D6540D1-5F70-1445-8536-2C07244688E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682" b="97413" l="2750" r="94375">
                        <a14:foregroundMark x1="12375" y1="26261" x2="36250" y2="12419"/>
                        <a14:foregroundMark x1="36250" y1="12419" x2="46875" y2="10867"/>
                        <a14:foregroundMark x1="46875" y1="10867" x2="77875" y2="32471"/>
                        <a14:foregroundMark x1="77875" y1="32471" x2="83250" y2="47219"/>
                        <a14:foregroundMark x1="83250" y1="47219" x2="83125" y2="57309"/>
                        <a14:foregroundMark x1="83125" y1="57309" x2="74000" y2="76197"/>
                        <a14:foregroundMark x1="74000" y1="76197" x2="66375" y2="84735"/>
                        <a14:foregroundMark x1="66375" y1="84735" x2="26000" y2="83700"/>
                        <a14:foregroundMark x1="26000" y1="83700" x2="17125" y2="79043"/>
                        <a14:foregroundMark x1="17125" y1="79043" x2="8125" y2="56016"/>
                        <a14:foregroundMark x1="8125" y1="56016" x2="7500" y2="43467"/>
                        <a14:foregroundMark x1="7500" y1="43467" x2="10875" y2="34282"/>
                        <a14:foregroundMark x1="10875" y1="34282" x2="11375" y2="33506"/>
                        <a14:foregroundMark x1="11750" y1="24580" x2="6500" y2="45796"/>
                        <a14:foregroundMark x1="6500" y1="45796" x2="7375" y2="58085"/>
                        <a14:foregroundMark x1="11180" y1="21961" x2="23750" y2="10349"/>
                        <a14:foregroundMark x1="23750" y1="10349" x2="43250" y2="3622"/>
                        <a14:foregroundMark x1="43250" y1="3622" x2="62125" y2="6339"/>
                        <a14:foregroundMark x1="44625" y1="3752" x2="73081" y2="8347"/>
                        <a14:foregroundMark x1="85705" y1="22728" x2="94949" y2="43789"/>
                        <a14:foregroundMark x1="95266" y1="49285" x2="89867" y2="72079"/>
                        <a14:foregroundMark x1="84458" y1="80412" x2="72500" y2="83829"/>
                        <a14:foregroundMark x1="72500" y1="83829" x2="66250" y2="88357"/>
                        <a14:foregroundMark x1="66250" y1="88357" x2="61750" y2="94825"/>
                        <a14:foregroundMark x1="61750" y1="94825" x2="34750" y2="93273"/>
                        <a14:foregroundMark x1="34750" y1="93273" x2="27125" y2="89392"/>
                        <a14:foregroundMark x1="89375" y1="65718" x2="91250" y2="39069"/>
                        <a14:foregroundMark x1="91250" y1="39069" x2="91000" y2="37904"/>
                        <a14:foregroundMark x1="92000" y1="62225" x2="93957" y2="49009"/>
                        <a14:foregroundMark x1="94165" y1="43904" x2="93875" y2="40750"/>
                        <a14:foregroundMark x1="43625" y1="96248" x2="46537" y2="96817"/>
                        <a14:foregroundMark x1="54244" y1="96333" x2="55375" y2="95990"/>
                        <a14:foregroundMark x1="52281" y1="2631" x2="63375" y2="4528"/>
                        <a14:foregroundMark x1="63375" y1="4528" x2="69375" y2="7374"/>
                        <a14:foregroundMark x1="57875" y1="2846" x2="66625" y2="4787"/>
                        <a14:foregroundMark x1="66625" y1="4787" x2="73375" y2="9832"/>
                        <a14:foregroundMark x1="76875" y1="11514" x2="71875" y2="7633"/>
                        <a14:foregroundMark x1="77250" y1="11125" x2="73125" y2="8409"/>
                        <a14:foregroundMark x1="41375" y1="2846" x2="43496" y2="2657"/>
                        <a14:foregroundMark x1="49250" y1="1811" x2="56375" y2="2199"/>
                        <a14:foregroundMark x1="5125" y1="58862" x2="4283" y2="49514"/>
                        <a14:foregroundMark x1="5226" y1="38490" x2="7750" y2="29754"/>
                        <a14:foregroundMark x1="7750" y1="29754" x2="8250" y2="28978"/>
                        <a14:foregroundMark x1="4000" y1="58215" x2="3700" y2="49449"/>
                        <a14:foregroundMark x1="3500" y1="55498" x2="2936" y2="49365"/>
                        <a14:foregroundMark x1="3875" y1="56145" x2="3644" y2="49443"/>
                        <a14:foregroundMark x1="3748" y1="49455" x2="3375" y2="55110"/>
                        <a14:foregroundMark x1="4463" y1="37364" x2="9500" y2="24968"/>
                        <a14:foregroundMark x1="9500" y1="24968" x2="11875" y2="22122"/>
                        <a14:backgroundMark x1="5250" y1="30918" x2="5250" y2="30918"/>
                        <a14:backgroundMark x1="3500" y1="35446" x2="5000" y2="28590"/>
                        <a14:backgroundMark x1="5000" y1="28590" x2="5375" y2="28072"/>
                        <a14:backgroundMark x1="9500" y1="22898" x2="4000" y2="36481"/>
                        <a14:backgroundMark x1="2375" y1="56145" x2="3625" y2="60414"/>
                        <a14:backgroundMark x1="3500" y1="59508" x2="2250" y2="55369"/>
                        <a14:backgroundMark x1="3250" y1="58603" x2="2551" y2="55052"/>
                        <a14:backgroundMark x1="3742" y1="37980" x2="4000" y2="36093"/>
                        <a14:backgroundMark x1="2750" y1="56274" x2="3375" y2="58603"/>
                        <a14:backgroundMark x1="2551" y1="55052" x2="2750" y2="57827"/>
                        <a14:backgroundMark x1="3500" y1="59508" x2="2841" y2="55072"/>
                        <a14:backgroundMark x1="9125" y1="23933" x2="11375" y2="20828"/>
                        <a14:backgroundMark x1="10000" y1="22898" x2="11625" y2="20828"/>
                        <a14:backgroundMark x1="10562" y1="22296" x2="11750" y2="20699"/>
                        <a14:backgroundMark x1="76528" y1="9529" x2="80000" y2="11643"/>
                        <a14:backgroundMark x1="80000" y1="11643" x2="88625" y2="23027"/>
                        <a14:backgroundMark x1="88625" y1="23027" x2="88750" y2="23286"/>
                        <a14:backgroundMark x1="56823" y1="1496" x2="58000" y2="1552"/>
                        <a14:backgroundMark x1="42875" y1="776" x2="49832" y2="897"/>
                        <a14:backgroundMark x1="83750" y1="82277" x2="91125" y2="71022"/>
                        <a14:backgroundMark x1="45875" y1="97930" x2="52750" y2="97542"/>
                        <a14:backgroundMark x1="52750" y1="97542" x2="53500" y2="97542"/>
                        <a14:backgroundMark x1="95875" y1="49677" x2="95875" y2="44114"/>
                        <a14:backgroundMark x1="95375" y1="43726" x2="96125" y2="49159"/>
                        <a14:backgroundMark x1="3305" y1="55983" x2="3250" y2="57568"/>
                        <a14:backgroundMark x1="3298" y1="56216" x2="3325" y2="55435"/>
                        <a14:backgroundMark x1="4000" y1="36093" x2="3934" y2="37994"/>
                        <a14:backgroundMark x1="3625" y1="38163" x2="3250" y2="40103"/>
                        <a14:backgroundMark x1="3500" y1="37257" x2="2250" y2="49288"/>
                        <a14:backgroundMark x1="2125" y1="48512" x2="2375" y2="49159"/>
                      </a14:backgroundRemoval>
                    </a14:imgEffect>
                  </a14:imgLayer>
                </a14:imgProps>
              </a:ext>
              <a:ext uri="{28A0092B-C50C-407E-A947-70E740481C1C}">
                <a14:useLocalDpi xmlns:a14="http://schemas.microsoft.com/office/drawing/2010/main" val="0"/>
              </a:ext>
            </a:extLst>
          </a:blip>
          <a:srcRect/>
          <a:stretch>
            <a:fillRect/>
          </a:stretch>
        </p:blipFill>
        <p:spPr bwMode="auto">
          <a:xfrm>
            <a:off x="11452224" y="6143208"/>
            <a:ext cx="739776" cy="7147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6953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50000" decel="5000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0-#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1" fill="hold" grpId="0" nodeType="after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par>
                          <p:cTn id="13" fill="hold">
                            <p:stCondLst>
                              <p:cond delay="1000"/>
                            </p:stCondLst>
                            <p:childTnLst>
                              <p:par>
                                <p:cTn id="14" presetID="2" presetClass="entr" presetSubtype="8" accel="50000" decel="50000"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fill="hold"/>
                                        <p:tgtEl>
                                          <p:spTgt spid="17"/>
                                        </p:tgtEl>
                                        <p:attrNameLst>
                                          <p:attrName>ppt_x</p:attrName>
                                        </p:attrNameLst>
                                      </p:cBhvr>
                                      <p:tavLst>
                                        <p:tav tm="0">
                                          <p:val>
                                            <p:strVal val="0-#ppt_w/2"/>
                                          </p:val>
                                        </p:tav>
                                        <p:tav tm="100000">
                                          <p:val>
                                            <p:strVal val="#ppt_x"/>
                                          </p:val>
                                        </p:tav>
                                      </p:tavLst>
                                    </p:anim>
                                    <p:anim calcmode="lin" valueType="num">
                                      <p:cBhvr additive="base">
                                        <p:cTn id="17" dur="500" fill="hold"/>
                                        <p:tgtEl>
                                          <p:spTgt spid="17"/>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accel="50000" decel="50000" fill="hold" grpId="0" nodeType="afterEffect">
                                  <p:stCondLst>
                                    <p:cond delay="0"/>
                                  </p:stCondLst>
                                  <p:childTnLst>
                                    <p:set>
                                      <p:cBhvr>
                                        <p:cTn id="20" dur="1" fill="hold">
                                          <p:stCondLst>
                                            <p:cond delay="0"/>
                                          </p:stCondLst>
                                        </p:cTn>
                                        <p:tgtEl>
                                          <p:spTgt spid="18"/>
                                        </p:tgtEl>
                                        <p:attrNameLst>
                                          <p:attrName>style.visibility</p:attrName>
                                        </p:attrNameLst>
                                      </p:cBhvr>
                                      <p:to>
                                        <p:strVal val="visible"/>
                                      </p:to>
                                    </p:set>
                                    <p:anim calcmode="lin" valueType="num">
                                      <p:cBhvr additive="base">
                                        <p:cTn id="21" dur="500" fill="hold"/>
                                        <p:tgtEl>
                                          <p:spTgt spid="18"/>
                                        </p:tgtEl>
                                        <p:attrNameLst>
                                          <p:attrName>ppt_x</p:attrName>
                                        </p:attrNameLst>
                                      </p:cBhvr>
                                      <p:tavLst>
                                        <p:tav tm="0">
                                          <p:val>
                                            <p:strVal val="0-#ppt_w/2"/>
                                          </p:val>
                                        </p:tav>
                                        <p:tav tm="100000">
                                          <p:val>
                                            <p:strVal val="#ppt_x"/>
                                          </p:val>
                                        </p:tav>
                                      </p:tavLst>
                                    </p:anim>
                                    <p:anim calcmode="lin" valueType="num">
                                      <p:cBhvr additive="base">
                                        <p:cTn id="22" dur="500" fill="hold"/>
                                        <p:tgtEl>
                                          <p:spTgt spid="18"/>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accel="50000" decel="50000" fill="hold" grpId="0" nodeType="afterEffect">
                                  <p:stCondLst>
                                    <p:cond delay="0"/>
                                  </p:stCondLst>
                                  <p:childTnLst>
                                    <p:set>
                                      <p:cBhvr>
                                        <p:cTn id="25" dur="1" fill="hold">
                                          <p:stCondLst>
                                            <p:cond delay="0"/>
                                          </p:stCondLst>
                                        </p:cTn>
                                        <p:tgtEl>
                                          <p:spTgt spid="19"/>
                                        </p:tgtEl>
                                        <p:attrNameLst>
                                          <p:attrName>style.visibility</p:attrName>
                                        </p:attrNameLst>
                                      </p:cBhvr>
                                      <p:to>
                                        <p:strVal val="visible"/>
                                      </p:to>
                                    </p:set>
                                    <p:anim calcmode="lin" valueType="num">
                                      <p:cBhvr additive="base">
                                        <p:cTn id="26" dur="500" fill="hold"/>
                                        <p:tgtEl>
                                          <p:spTgt spid="19"/>
                                        </p:tgtEl>
                                        <p:attrNameLst>
                                          <p:attrName>ppt_x</p:attrName>
                                        </p:attrNameLst>
                                      </p:cBhvr>
                                      <p:tavLst>
                                        <p:tav tm="0">
                                          <p:val>
                                            <p:strVal val="0-#ppt_w/2"/>
                                          </p:val>
                                        </p:tav>
                                        <p:tav tm="100000">
                                          <p:val>
                                            <p:strVal val="#ppt_x"/>
                                          </p:val>
                                        </p:tav>
                                      </p:tavLst>
                                    </p:anim>
                                    <p:anim calcmode="lin" valueType="num">
                                      <p:cBhvr additive="base">
                                        <p:cTn id="27"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TotalTime>
  <Words>777</Words>
  <Application>Microsoft Macintosh PowerPoint</Application>
  <PresentationFormat>Widescreen</PresentationFormat>
  <Paragraphs>174</Paragraphs>
  <Slides>19</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Century Schoolbook</vt:lpstr>
      <vt:lpstr>Wingdings</vt:lpstr>
      <vt:lpstr>Office Theme</vt:lpstr>
      <vt:lpstr>L-39ZA TOLD Calculator Instructions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L39ZA TOLD Calculator Instructions</dc:title>
  <dc:creator>Hobson, Peyton</dc:creator>
  <cp:lastModifiedBy>Hobson, Peyton</cp:lastModifiedBy>
  <cp:revision>2</cp:revision>
  <dcterms:created xsi:type="dcterms:W3CDTF">2022-04-11T18:31:49Z</dcterms:created>
  <dcterms:modified xsi:type="dcterms:W3CDTF">2022-04-11T21:17:38Z</dcterms:modified>
</cp:coreProperties>
</file>

<file path=docProps/thumbnail.jpeg>
</file>